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301" r:id="rId2"/>
    <p:sldId id="316" r:id="rId3"/>
    <p:sldId id="315" r:id="rId4"/>
    <p:sldId id="317" r:id="rId5"/>
    <p:sldId id="318" r:id="rId6"/>
    <p:sldId id="345" r:id="rId7"/>
    <p:sldId id="319" r:id="rId8"/>
    <p:sldId id="339" r:id="rId9"/>
    <p:sldId id="322" r:id="rId10"/>
    <p:sldId id="340" r:id="rId11"/>
    <p:sldId id="314" r:id="rId12"/>
    <p:sldId id="324" r:id="rId13"/>
    <p:sldId id="341" r:id="rId14"/>
    <p:sldId id="337" r:id="rId15"/>
    <p:sldId id="338" r:id="rId16"/>
    <p:sldId id="332" r:id="rId17"/>
    <p:sldId id="299" r:id="rId18"/>
    <p:sldId id="327" r:id="rId19"/>
    <p:sldId id="264" r:id="rId20"/>
    <p:sldId id="326" r:id="rId21"/>
    <p:sldId id="329" r:id="rId22"/>
    <p:sldId id="330" r:id="rId23"/>
    <p:sldId id="333" r:id="rId24"/>
    <p:sldId id="328" r:id="rId25"/>
    <p:sldId id="334" r:id="rId26"/>
    <p:sldId id="342" r:id="rId27"/>
    <p:sldId id="335" r:id="rId28"/>
    <p:sldId id="347" r:id="rId29"/>
    <p:sldId id="346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D129"/>
    <a:srgbClr val="D44F4D"/>
    <a:srgbClr val="0089BD"/>
    <a:srgbClr val="FF00A4"/>
    <a:srgbClr val="5B2450"/>
    <a:srgbClr val="1E1727"/>
    <a:srgbClr val="002700"/>
    <a:srgbClr val="262626"/>
    <a:srgbClr val="113558"/>
    <a:srgbClr val="1A4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71" autoAdjust="0"/>
    <p:restoredTop sz="81014" autoAdjust="0"/>
  </p:normalViewPr>
  <p:slideViewPr>
    <p:cSldViewPr snapToGrid="0" snapToObjects="1">
      <p:cViewPr>
        <p:scale>
          <a:sx n="99" d="100"/>
          <a:sy n="99" d="100"/>
        </p:scale>
        <p:origin x="-62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055F0-8803-1B44-AAAE-6B145A5240F4}" type="datetimeFigureOut">
              <a:rPr lang="en-US" smtClean="0"/>
              <a:t>11/19/14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EF6AA-3810-BB43-AC67-9412FEEAD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Start with Berkeley vs. Stanford,</a:t>
            </a:r>
            <a:r>
              <a:rPr lang="en-US" baseline="0" dirty="0" smtClean="0"/>
              <a:t> not the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F6AA-3810-BB43-AC67-9412FEEAD4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519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Asynchrony: We allow</a:t>
            </a:r>
            <a:r>
              <a:rPr lang="en-US" baseline="0" dirty="0" smtClean="0"/>
              <a:t> data cleaning to proceed in the background while analysts make use of the already cleaned data.</a:t>
            </a:r>
          </a:p>
          <a:p>
            <a:r>
              <a:rPr lang="en-US" baseline="0" dirty="0" smtClean="0"/>
              <a:t>Approximation: approximate results are often sufficient, especially for early data analysis tasks such as exploratory data analysis. We leverage sampling / machine learning to provide approximations quickly, then improve our answers as more of the data is cleaned.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F6AA-3810-BB43-AC67-9412FEEAD4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89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Asynchrony: We allow</a:t>
            </a:r>
            <a:r>
              <a:rPr lang="en-US" baseline="0" dirty="0" smtClean="0"/>
              <a:t> data cleaning to proceed in the background while analysts make use of the already cleaned data.</a:t>
            </a:r>
          </a:p>
          <a:p>
            <a:r>
              <a:rPr lang="en-US" baseline="0" dirty="0" smtClean="0"/>
              <a:t>Approximation: approximate results are often sufficient, especially for early data analysis tasks such as exploratory data analysis. We leverage sampling / machine learning to provide approximations quickly, then improve our answers as more of the data is cleaned.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F6AA-3810-BB43-AC67-9412FEEAD4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89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F6AA-3810-BB43-AC67-9412FEEAD4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89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F6AA-3810-BB43-AC67-9412FEEAD4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30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Imagine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scenario,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large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dirty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cleaning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entire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spend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lot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money.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system,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don’t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clean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entire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data.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only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clean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cleaning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understand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error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return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you.</a:t>
            </a:r>
            <a:r>
              <a:rPr lang="zh-CN" altLang="en-US" dirty="0" smtClean="0"/>
              <a:t> </a:t>
            </a:r>
            <a:r>
              <a:rPr lang="en-US" altLang="zh-CN" dirty="0" smtClean="0"/>
              <a:t>Even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bound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tell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clean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entire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data,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be.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details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feature,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latest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SIGMOD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</a:t>
            </a:r>
            <a:r>
              <a:rPr lang="en-US" altLang="zh-CN" dirty="0" smtClean="0"/>
              <a:t>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We follow</a:t>
            </a:r>
            <a:r>
              <a:rPr lang="en-US" altLang="zh-CN" baseline="0" dirty="0" smtClean="0"/>
              <a:t> the </a:t>
            </a:r>
            <a:r>
              <a:rPr lang="en-US" altLang="zh-CN" baseline="0" dirty="0" err="1" smtClean="0"/>
              <a:t>BlinkDB</a:t>
            </a:r>
            <a:r>
              <a:rPr lang="en-US" altLang="zh-CN" baseline="0" dirty="0" smtClean="0"/>
              <a:t> path and only support aggregate queries. We can extend this approach to support more complex queries using non-parametric bootstrap and diagnostics. In addition, we extend the </a:t>
            </a:r>
            <a:r>
              <a:rPr lang="en-US" altLang="zh-CN" baseline="0" dirty="0" err="1" smtClean="0"/>
              <a:t>BlinkDB</a:t>
            </a:r>
            <a:r>
              <a:rPr lang="en-US" altLang="zh-CN" baseline="0" dirty="0" smtClean="0"/>
              <a:t> approach to handle data error in addition to query error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F6AA-3810-BB43-AC67-9412FEEAD4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03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F6AA-3810-BB43-AC67-9412FEEAD4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32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in order to require</a:t>
            </a:r>
            <a:r>
              <a:rPr lang="en-US" baseline="0" dirty="0" smtClean="0"/>
              <a:t> as little work from humans as possible, we use humans to train models that can extrapolate human work to the rest of our data. In particular, we use a technique called active learning, where we have humans clean the most informative bits of data so we can train a better model faster</a:t>
            </a:r>
            <a:r>
              <a:rPr lang="en-US" baseline="0" dirty="0" smtClean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F6AA-3810-BB43-AC67-9412FEEAD4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51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Point out that we have an</a:t>
            </a:r>
            <a:r>
              <a:rPr lang="en-US" baseline="0" dirty="0" smtClean="0"/>
              <a:t> extensible general purpose active learning library built on </a:t>
            </a:r>
            <a:r>
              <a:rPr lang="en-US" baseline="0" dirty="0" err="1" smtClean="0"/>
              <a:t>MLLib</a:t>
            </a:r>
            <a:r>
              <a:rPr lang="en-US" baseline="0" dirty="0" smtClean="0"/>
              <a:t> that can talk to multiple crowds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F6AA-3810-BB43-AC67-9412FEEAD4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7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</a:t>
            </a:r>
            <a:r>
              <a:rPr lang="en-US" dirty="0"/>
              <a:t>about </a:t>
            </a:r>
            <a:r>
              <a:rPr lang="en-US" dirty="0" smtClean="0"/>
              <a:t>executing on a sample samples</a:t>
            </a:r>
          </a:p>
          <a:p>
            <a:r>
              <a:rPr lang="en-US" dirty="0" smtClean="0"/>
              <a:t>Talk </a:t>
            </a:r>
            <a:r>
              <a:rPr lang="en-US" dirty="0" smtClean="0"/>
              <a:t>about </a:t>
            </a:r>
            <a:r>
              <a:rPr lang="en-US" dirty="0" smtClean="0"/>
              <a:t>arguments to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F6AA-3810-BB43-AC67-9412FEEAD4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36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F6AA-3810-BB43-AC67-9412FEEAD4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30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more about</a:t>
            </a:r>
            <a:r>
              <a:rPr lang="en-US" baseline="0" dirty="0" smtClean="0"/>
              <a:t> the dataset/problem/query before jumping into the sources of error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F6AA-3810-BB43-AC67-9412FEEAD4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60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F6AA-3810-BB43-AC67-9412FEEAD4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13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F6AA-3810-BB43-AC67-9412FEEAD40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13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F6AA-3810-BB43-AC67-9412FEEAD40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13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</a:t>
            </a:r>
            <a:r>
              <a:rPr lang="en-US" baseline="0" dirty="0" smtClean="0"/>
              <a:t> *not* say ‘algorithms only go so far’!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F6AA-3810-BB43-AC67-9412FEEAD4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784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F6AA-3810-BB43-AC67-9412FEEAD4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7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…and can’t</a:t>
            </a:r>
            <a:r>
              <a:rPr lang="en-US" baseline="0" dirty="0" smtClean="0"/>
              <a:t> be ignored! Analytics on dirty data can lead to incorrect decision-making.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4FD2D-50D2-154D-B4DE-81739EC276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90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F6AA-3810-BB43-AC67-9412FEEAD4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12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Asynchrony: We allow</a:t>
            </a:r>
            <a:r>
              <a:rPr lang="en-US" baseline="0" dirty="0" smtClean="0"/>
              <a:t> data cleaning to proceed in the background while analysts make use of the already cleaned data.</a:t>
            </a:r>
          </a:p>
          <a:p>
            <a:r>
              <a:rPr lang="en-US" baseline="0" dirty="0" smtClean="0"/>
              <a:t>Approximation: approximate results are often sufficient, especially for early data analysis tasks such as exploratory data analysis. We leverage sampling / machine learning to provide approximations quickly, then improve our answers as more of the data is cleaned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F6AA-3810-BB43-AC67-9412FEEAD4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89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Asynchrony: We allow</a:t>
            </a:r>
            <a:r>
              <a:rPr lang="en-US" baseline="0" dirty="0" smtClean="0"/>
              <a:t> data cleaning to proceed in the background while analysts make use of the already cleaned data. You saw this in the demo just now—the dashboard issued queries in </a:t>
            </a:r>
            <a:r>
              <a:rPr lang="en-US" baseline="0" dirty="0" err="1" smtClean="0"/>
              <a:t>realtime</a:t>
            </a:r>
            <a:r>
              <a:rPr lang="en-US" baseline="0" dirty="0" smtClean="0"/>
              <a:t> as the data updated.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F6AA-3810-BB43-AC67-9412FEEAD4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89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Approximation: approximate results are often sufficient, especially for early data analysis tasks such as exploratory data analysis. We leverage sampling / machine learning to provide approximations quickly, then improve our answers as more of the data is cleaned.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F6AA-3810-BB43-AC67-9412FEEAD4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89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02A6-DBD5-9140-BD88-6382253AABCE}" type="datetimeFigureOut">
              <a:rPr lang="en-US" smtClean="0"/>
              <a:t>11/19/14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29E9-7188-8441-80D5-67F9D85C8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75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02A6-DBD5-9140-BD88-6382253AABCE}" type="datetimeFigureOut">
              <a:rPr lang="en-US" smtClean="0"/>
              <a:t>11/19/14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29E9-7188-8441-80D5-67F9D85C8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68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02A6-DBD5-9140-BD88-6382253AABCE}" type="datetimeFigureOut">
              <a:rPr lang="en-US" smtClean="0"/>
              <a:t>11/19/14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29E9-7188-8441-80D5-67F9D85C8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14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02A6-DBD5-9140-BD88-6382253AABCE}" type="datetimeFigureOut">
              <a:rPr lang="en-US" smtClean="0"/>
              <a:t>11/19/14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29E9-7188-8441-80D5-67F9D85C8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64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02A6-DBD5-9140-BD88-6382253AABCE}" type="datetimeFigureOut">
              <a:rPr lang="en-US" smtClean="0"/>
              <a:t>11/19/14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29E9-7188-8441-80D5-67F9D85C8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98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02A6-DBD5-9140-BD88-6382253AABCE}" type="datetimeFigureOut">
              <a:rPr lang="en-US" smtClean="0"/>
              <a:t>11/19/14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29E9-7188-8441-80D5-67F9D85C8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11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02A6-DBD5-9140-BD88-6382253AABCE}" type="datetimeFigureOut">
              <a:rPr lang="en-US" smtClean="0"/>
              <a:t>11/19/14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29E9-7188-8441-80D5-67F9D85C8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94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02A6-DBD5-9140-BD88-6382253AABCE}" type="datetimeFigureOut">
              <a:rPr lang="en-US" smtClean="0"/>
              <a:t>11/19/14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29E9-7188-8441-80D5-67F9D85C8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79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02A6-DBD5-9140-BD88-6382253AABCE}" type="datetimeFigureOut">
              <a:rPr lang="en-US" smtClean="0"/>
              <a:t>11/19/14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29E9-7188-8441-80D5-67F9D85C8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4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02A6-DBD5-9140-BD88-6382253AABCE}" type="datetimeFigureOut">
              <a:rPr lang="en-US" smtClean="0"/>
              <a:t>11/19/14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29E9-7188-8441-80D5-67F9D85C8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12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02A6-DBD5-9140-BD88-6382253AABCE}" type="datetimeFigureOut">
              <a:rPr lang="en-US" smtClean="0"/>
              <a:t>11/19/14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29E9-7188-8441-80D5-67F9D85C8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87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02A6-DBD5-9140-BD88-6382253AABCE}" type="datetimeFigureOut">
              <a:rPr lang="en-US" smtClean="0"/>
              <a:t>11/19/14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29E9-7188-8441-80D5-67F9D85C8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90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A02A6-DBD5-9140-BD88-6382253AABCE}" type="datetimeFigureOut">
              <a:rPr lang="en-US" smtClean="0"/>
              <a:t>11/19/14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529E9-7188-8441-80D5-67F9D85C8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6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microsoft.com/office/2007/relationships/hdphoto" Target="../media/hdphoto3.wdp"/><Relationship Id="rId6" Type="http://schemas.microsoft.com/office/2007/relationships/hdphoto" Target="../media/hdphoto4.wdp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microsoft.com/office/2007/relationships/hdphoto" Target="../media/hdphoto3.wdp"/><Relationship Id="rId5" Type="http://schemas.openxmlformats.org/officeDocument/2006/relationships/image" Target="../media/image25.png"/><Relationship Id="rId6" Type="http://schemas.microsoft.com/office/2007/relationships/hdphoto" Target="../media/hdphoto5.wdp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microsoft.com/office/2007/relationships/hdphoto" Target="../media/hdphoto3.wdp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microsoft.com/office/2007/relationships/hdphoto" Target="../media/hdphoto3.wdp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microsoft.com/office/2007/relationships/hdphoto" Target="../media/hdphoto3.wdp"/><Relationship Id="rId6" Type="http://schemas.microsoft.com/office/2007/relationships/hdphoto" Target="../media/hdphoto6.wdp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gif"/><Relationship Id="rId10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6286" y="1243311"/>
            <a:ext cx="7063215" cy="1470025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SampleClean</a:t>
            </a:r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: Bringing Data Cleaning into the BDAS Stack</a:t>
            </a:r>
            <a:endParaRPr lang="en-US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4553" y="3773311"/>
            <a:ext cx="8706556" cy="1752600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Sanjay Krishnan </a:t>
            </a:r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and </a:t>
            </a:r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Daniel </a:t>
            </a:r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Haas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In Collaboration With: </a:t>
            </a:r>
            <a:r>
              <a:rPr lang="en-US" sz="2600" dirty="0" smtClean="0"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</a:rPr>
              <a:t>Juan </a:t>
            </a:r>
            <a:r>
              <a:rPr lang="en-US" sz="2600" dirty="0" smtClean="0"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</a:rPr>
              <a:t>Sanchez, </a:t>
            </a:r>
            <a:r>
              <a:rPr lang="en-US" sz="2600" dirty="0" err="1" smtClean="0"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</a:rPr>
              <a:t>Wenbo</a:t>
            </a:r>
            <a:r>
              <a:rPr lang="en-US" sz="2600" dirty="0" smtClean="0"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</a:rPr>
              <a:t> Tao, </a:t>
            </a:r>
            <a:r>
              <a:rPr lang="en-US" sz="2600" dirty="0" err="1" smtClean="0"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</a:rPr>
              <a:t>Jiannan</a:t>
            </a:r>
            <a:r>
              <a:rPr lang="en-US" sz="2600" dirty="0" smtClean="0"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</a:rPr>
              <a:t> Wang, Tim </a:t>
            </a:r>
            <a:r>
              <a:rPr lang="en-US" sz="2600" dirty="0" err="1" smtClean="0"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</a:rPr>
              <a:t>Kraska</a:t>
            </a:r>
            <a:r>
              <a:rPr lang="en-US" sz="2600" dirty="0" smtClean="0"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</a:rPr>
              <a:t>, Michael Franklin, </a:t>
            </a:r>
            <a:r>
              <a:rPr lang="en-US" sz="2600" dirty="0" err="1" smtClean="0"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</a:rPr>
              <a:t>Tova</a:t>
            </a:r>
            <a:r>
              <a:rPr lang="en-US" sz="2600" dirty="0" smtClean="0"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</a:rPr>
              <a:t> Milo, Ken Goldberg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0410" r="53178" b="17761"/>
          <a:stretch/>
        </p:blipFill>
        <p:spPr>
          <a:xfrm>
            <a:off x="427187" y="1365660"/>
            <a:ext cx="1386734" cy="12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43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6345688" y="2462915"/>
            <a:ext cx="2493512" cy="2834918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200" dirty="0" smtClean="0"/>
              <a:t>Analytics</a:t>
            </a:r>
            <a:endParaRPr lang="en-US" sz="4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F453668-BDB8-DC4B-AB9B-DABB58728B54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A New Data Cleaning </a:t>
            </a:r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Architecture</a:t>
            </a:r>
            <a:endParaRPr lang="en-US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32404" y="2462915"/>
            <a:ext cx="2315453" cy="283491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dirty="0" smtClean="0"/>
              <a:t>Data Cleaning</a:t>
            </a:r>
            <a:endParaRPr lang="en-US" sz="4200" dirty="0"/>
          </a:p>
        </p:txBody>
      </p:sp>
      <p:sp>
        <p:nvSpPr>
          <p:cNvPr id="8" name="Can 7"/>
          <p:cNvSpPr/>
          <p:nvPr/>
        </p:nvSpPr>
        <p:spPr>
          <a:xfrm>
            <a:off x="179610" y="2462915"/>
            <a:ext cx="1654963" cy="2834918"/>
          </a:xfrm>
          <a:prstGeom prst="can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dirty="0" smtClean="0"/>
              <a:t>Data</a:t>
            </a:r>
            <a:endParaRPr lang="en-US" sz="4200" dirty="0"/>
          </a:p>
        </p:txBody>
      </p:sp>
      <p:sp>
        <p:nvSpPr>
          <p:cNvPr id="9" name="Right Arrow 8"/>
          <p:cNvSpPr/>
          <p:nvPr/>
        </p:nvSpPr>
        <p:spPr>
          <a:xfrm>
            <a:off x="2008043" y="3579263"/>
            <a:ext cx="750891" cy="435698"/>
          </a:xfrm>
          <a:prstGeom prst="rightArrow">
            <a:avLst/>
          </a:prstGeom>
          <a:solidFill>
            <a:srgbClr val="FFFFFF"/>
          </a:solidFill>
          <a:ln w="190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5721816" y="1513677"/>
            <a:ext cx="12829" cy="4951255"/>
          </a:xfrm>
          <a:prstGeom prst="line">
            <a:avLst/>
          </a:prstGeom>
          <a:ln w="76200" cmpd="sng">
            <a:solidFill>
              <a:schemeClr val="accent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945" y="1385515"/>
            <a:ext cx="1077400" cy="10774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421327" y="3579263"/>
            <a:ext cx="750891" cy="435698"/>
          </a:xfrm>
          <a:prstGeom prst="rightArrow">
            <a:avLst/>
          </a:prstGeom>
          <a:solidFill>
            <a:srgbClr val="FFFFFF"/>
          </a:solidFill>
          <a:ln w="190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18357" t="38229" r="17917" b="10952"/>
          <a:stretch/>
        </p:blipFill>
        <p:spPr>
          <a:xfrm>
            <a:off x="6553200" y="3681544"/>
            <a:ext cx="2099668" cy="1257113"/>
          </a:xfrm>
          <a:prstGeom prst="rect">
            <a:avLst/>
          </a:prstGeom>
        </p:spPr>
      </p:pic>
      <p:sp>
        <p:nvSpPr>
          <p:cNvPr id="2" name="Curved Down Arrow 1"/>
          <p:cNvSpPr/>
          <p:nvPr/>
        </p:nvSpPr>
        <p:spPr>
          <a:xfrm>
            <a:off x="5459813" y="3412167"/>
            <a:ext cx="852019" cy="513450"/>
          </a:xfrm>
          <a:prstGeom prst="curvedDown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Down Arrow 13"/>
          <p:cNvSpPr/>
          <p:nvPr/>
        </p:nvSpPr>
        <p:spPr>
          <a:xfrm rot="10800000">
            <a:off x="5459813" y="4694761"/>
            <a:ext cx="756602" cy="513278"/>
          </a:xfrm>
          <a:prstGeom prst="curvedDown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859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09E-7 1.86213E-6 L -0.17529 0.0002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64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 -0.01203 L 0.14352 0.0691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6" y="404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0756 0 " pathEditMode="relative" ptsTypes="AA">
                                      <p:cBhvr>
                                        <p:cTn id="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0756 0 " pathEditMode="relative" ptsTypes="AA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7.03704E-6 L -0.11041 7.03704E-6 " pathEditMode="relative" ptsTypes="AA">
                                      <p:cBhvr>
                                        <p:cTn id="5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 animBg="1"/>
      <p:bldP spid="6" grpId="1" animBg="1"/>
      <p:bldP spid="6" grpId="2" animBg="1"/>
      <p:bldP spid="8" grpId="0" animBg="1"/>
      <p:bldP spid="9" grpId="0" animBg="1"/>
      <p:bldP spid="9" grpId="1" animBg="1"/>
      <p:bldP spid="10" grpId="0" animBg="1"/>
      <p:bldP spid="10" grpId="1" animBg="1"/>
      <p:bldP spid="2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28638"/>
            <a:ext cx="8229600" cy="1143000"/>
          </a:xfrm>
        </p:spPr>
        <p:txBody>
          <a:bodyPr>
            <a:noAutofit/>
          </a:bodyPr>
          <a:lstStyle/>
          <a:p>
            <a:r>
              <a:rPr lang="en-US" sz="4200" dirty="0" smtClean="0">
                <a:solidFill>
                  <a:srgbClr val="FFFFFF"/>
                </a:solidFill>
                <a:latin typeface="Helvetica"/>
                <a:cs typeface="Helvetica"/>
              </a:rPr>
              <a:t>Can it Scale?</a:t>
            </a:r>
            <a:endParaRPr lang="en-US" sz="4200" dirty="0">
              <a:solidFill>
                <a:srgbClr val="FFB508"/>
              </a:solidFill>
              <a:latin typeface="Helvetica"/>
              <a:cs typeface="Helvetica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817335" y="2711118"/>
            <a:ext cx="5374869" cy="3933459"/>
            <a:chOff x="2273353" y="2781241"/>
            <a:chExt cx="4314944" cy="3157780"/>
          </a:xfrm>
        </p:grpSpPr>
        <p:sp>
          <p:nvSpPr>
            <p:cNvPr id="5" name="Rectangle 4"/>
            <p:cNvSpPr/>
            <p:nvPr/>
          </p:nvSpPr>
          <p:spPr>
            <a:xfrm>
              <a:off x="3247517" y="3089401"/>
              <a:ext cx="552195" cy="2029443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490502" y="4684888"/>
              <a:ext cx="552195" cy="43395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610335" y="4925563"/>
              <a:ext cx="552195" cy="19328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64686" y="5320741"/>
              <a:ext cx="808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Crowd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97232" y="5292690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Machine</a:t>
              </a:r>
            </a:p>
            <a:p>
              <a:r>
                <a:rPr lang="en-US" b="1" dirty="0" smtClean="0">
                  <a:solidFill>
                    <a:schemeClr val="bg1"/>
                  </a:solidFill>
                </a:rPr>
                <a:t>Learning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34137" y="5320741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Regex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V="1">
              <a:off x="2979472" y="2781241"/>
              <a:ext cx="0" cy="2415246"/>
            </a:xfrm>
            <a:prstGeom prst="line">
              <a:avLst/>
            </a:prstGeom>
            <a:ln w="76200" cmpd="sng">
              <a:solidFill>
                <a:schemeClr val="bg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16200000">
              <a:off x="2095210" y="3818879"/>
              <a:ext cx="817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Time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965667" y="5196487"/>
              <a:ext cx="3622630" cy="0"/>
            </a:xfrm>
            <a:prstGeom prst="line">
              <a:avLst/>
            </a:prstGeom>
            <a:ln w="76200" cmpd="sng">
              <a:solidFill>
                <a:schemeClr val="bg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 txBox="1">
            <a:spLocks/>
          </p:cNvSpPr>
          <p:nvPr/>
        </p:nvSpPr>
        <p:spPr>
          <a:xfrm>
            <a:off x="457200" y="16376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  <a:latin typeface="Helvetica"/>
                <a:cs typeface="Helvetica"/>
              </a:rPr>
              <a:t>People are </a:t>
            </a:r>
            <a:r>
              <a:rPr lang="en-US" sz="3200" b="1" dirty="0" smtClean="0">
                <a:solidFill>
                  <a:srgbClr val="FFB508"/>
                </a:solidFill>
                <a:latin typeface="Helvetica"/>
                <a:cs typeface="Helvetica"/>
              </a:rPr>
              <a:t>slow</a:t>
            </a:r>
            <a:r>
              <a:rPr lang="en-US" sz="3200" dirty="0" smtClean="0">
                <a:solidFill>
                  <a:schemeClr val="bg1"/>
                </a:solidFill>
                <a:latin typeface="Helvetica"/>
                <a:cs typeface="Helvetica"/>
              </a:rPr>
              <a:t> and </a:t>
            </a:r>
            <a:r>
              <a:rPr lang="en-US" sz="3200" b="1" dirty="0" smtClean="0">
                <a:solidFill>
                  <a:srgbClr val="FFB508"/>
                </a:solidFill>
                <a:latin typeface="Helvetica"/>
                <a:cs typeface="Helvetica"/>
              </a:rPr>
              <a:t>expensive</a:t>
            </a:r>
            <a:endParaRPr lang="en-US" sz="3200" b="1" dirty="0">
              <a:solidFill>
                <a:srgbClr val="FFB508"/>
              </a:solidFill>
              <a:latin typeface="Helvetica"/>
              <a:cs typeface="Helvetica"/>
            </a:endParaRP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F453668-BDB8-DC4B-AB9B-DABB58728B5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368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4-11-12 at 9.40.4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2" r="2567" b="3618"/>
          <a:stretch/>
        </p:blipFill>
        <p:spPr>
          <a:xfrm>
            <a:off x="1100667" y="2300110"/>
            <a:ext cx="6533444" cy="3556002"/>
          </a:xfrm>
          <a:prstGeom prst="rect">
            <a:avLst/>
          </a:prstGeom>
        </p:spPr>
      </p:pic>
      <p:pic>
        <p:nvPicPr>
          <p:cNvPr id="2" name="Picture 1" descr="Screen Shot 2014-11-12 at 9.40.5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" t="6810" r="1515" b="5416"/>
          <a:stretch/>
        </p:blipFill>
        <p:spPr>
          <a:xfrm>
            <a:off x="1100667" y="2300109"/>
            <a:ext cx="6533444" cy="3556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528638"/>
            <a:ext cx="9144000" cy="1143000"/>
          </a:xfrm>
        </p:spPr>
        <p:txBody>
          <a:bodyPr>
            <a:noAutofit/>
          </a:bodyPr>
          <a:lstStyle/>
          <a:p>
            <a:r>
              <a:rPr lang="en-US" sz="4200" dirty="0" smtClean="0">
                <a:solidFill>
                  <a:srgbClr val="FFFFFF"/>
                </a:solidFill>
                <a:latin typeface="Helvetica"/>
                <a:cs typeface="Helvetica"/>
              </a:rPr>
              <a:t>Insight 1: Asynchrony Hides Latency</a:t>
            </a:r>
            <a:endParaRPr lang="en-US" sz="4200" dirty="0">
              <a:solidFill>
                <a:srgbClr val="FFB508"/>
              </a:solidFill>
              <a:latin typeface="Helvetica"/>
              <a:cs typeface="Helvetica"/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F453668-BDB8-DC4B-AB9B-DABB58728B5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731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28638"/>
            <a:ext cx="8229600" cy="1143000"/>
          </a:xfrm>
        </p:spPr>
        <p:txBody>
          <a:bodyPr>
            <a:noAutofit/>
          </a:bodyPr>
          <a:lstStyle/>
          <a:p>
            <a:r>
              <a:rPr lang="en-US" sz="4200" dirty="0" smtClean="0">
                <a:solidFill>
                  <a:srgbClr val="FFFFFF"/>
                </a:solidFill>
                <a:latin typeface="Helvetica"/>
                <a:cs typeface="Helvetica"/>
              </a:rPr>
              <a:t>Insight 2: Sampling Hides Scale</a:t>
            </a:r>
            <a:endParaRPr lang="en-US" sz="4200" dirty="0">
              <a:solidFill>
                <a:srgbClr val="FFB508"/>
              </a:solidFill>
              <a:latin typeface="Helvetica"/>
              <a:cs typeface="Helvetica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2486378" y="1947314"/>
            <a:ext cx="14111" cy="3990844"/>
          </a:xfrm>
          <a:prstGeom prst="straightConnector1">
            <a:avLst/>
          </a:prstGeom>
          <a:ln w="635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486378" y="5938157"/>
            <a:ext cx="4786489" cy="0"/>
          </a:xfrm>
          <a:prstGeom prst="straightConnector1">
            <a:avLst/>
          </a:prstGeom>
          <a:ln w="635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89756" y="3449547"/>
            <a:ext cx="1074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Query 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Error</a:t>
            </a:r>
            <a:endParaRPr lang="en-US" sz="24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77267" y="6085502"/>
            <a:ext cx="897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Time</a:t>
            </a:r>
            <a:endParaRPr lang="en-US" sz="24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681112" y="3259647"/>
            <a:ext cx="4246037" cy="2492464"/>
          </a:xfrm>
          <a:custGeom>
            <a:avLst/>
            <a:gdLst>
              <a:gd name="connsiteX0" fmla="*/ 0 w 4246037"/>
              <a:gd name="connsiteY0" fmla="*/ 0 h 3087732"/>
              <a:gd name="connsiteX1" fmla="*/ 832556 w 4246037"/>
              <a:gd name="connsiteY1" fmla="*/ 2441222 h 3087732"/>
              <a:gd name="connsiteX2" fmla="*/ 3795889 w 4246037"/>
              <a:gd name="connsiteY2" fmla="*/ 3019778 h 3087732"/>
              <a:gd name="connsiteX3" fmla="*/ 4233333 w 4246037"/>
              <a:gd name="connsiteY3" fmla="*/ 3076222 h 308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6037" h="3087732">
                <a:moveTo>
                  <a:pt x="0" y="0"/>
                </a:moveTo>
                <a:cubicBezTo>
                  <a:pt x="99954" y="968963"/>
                  <a:pt x="199908" y="1937926"/>
                  <a:pt x="832556" y="2441222"/>
                </a:cubicBezTo>
                <a:cubicBezTo>
                  <a:pt x="1465204" y="2944518"/>
                  <a:pt x="3229093" y="2913945"/>
                  <a:pt x="3795889" y="3019778"/>
                </a:cubicBezTo>
                <a:cubicBezTo>
                  <a:pt x="4362685" y="3125611"/>
                  <a:pt x="4233333" y="3076222"/>
                  <a:pt x="4233333" y="3076222"/>
                </a:cubicBezTo>
              </a:path>
            </a:pathLst>
          </a:custGeom>
          <a:ln w="508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05245" y="3695768"/>
            <a:ext cx="16442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/>
                <a:cs typeface="Helvetica"/>
              </a:rPr>
              <a:t>BlinkDB</a:t>
            </a:r>
            <a:endParaRPr lang="en-US" sz="3200" dirty="0">
              <a:solidFill>
                <a:schemeClr val="accent6">
                  <a:lumMod val="40000"/>
                  <a:lumOff val="6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F453668-BDB8-DC4B-AB9B-DABB58728B5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98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H="1" flipV="1">
            <a:off x="2486378" y="1947314"/>
            <a:ext cx="14111" cy="3990844"/>
          </a:xfrm>
          <a:prstGeom prst="straightConnector1">
            <a:avLst/>
          </a:prstGeom>
          <a:ln w="635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486378" y="5938157"/>
            <a:ext cx="4786489" cy="0"/>
          </a:xfrm>
          <a:prstGeom prst="straightConnector1">
            <a:avLst/>
          </a:prstGeom>
          <a:ln w="635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89756" y="3449547"/>
            <a:ext cx="1074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Query 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Error</a:t>
            </a:r>
            <a:endParaRPr lang="en-US" sz="24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77267" y="6085502"/>
            <a:ext cx="897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Time</a:t>
            </a:r>
            <a:endParaRPr lang="en-US" sz="24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681112" y="3259647"/>
            <a:ext cx="4246037" cy="2492464"/>
          </a:xfrm>
          <a:custGeom>
            <a:avLst/>
            <a:gdLst>
              <a:gd name="connsiteX0" fmla="*/ 0 w 4246037"/>
              <a:gd name="connsiteY0" fmla="*/ 0 h 3087732"/>
              <a:gd name="connsiteX1" fmla="*/ 832556 w 4246037"/>
              <a:gd name="connsiteY1" fmla="*/ 2441222 h 3087732"/>
              <a:gd name="connsiteX2" fmla="*/ 3795889 w 4246037"/>
              <a:gd name="connsiteY2" fmla="*/ 3019778 h 3087732"/>
              <a:gd name="connsiteX3" fmla="*/ 4233333 w 4246037"/>
              <a:gd name="connsiteY3" fmla="*/ 3076222 h 308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6037" h="3087732">
                <a:moveTo>
                  <a:pt x="0" y="0"/>
                </a:moveTo>
                <a:cubicBezTo>
                  <a:pt x="99954" y="968963"/>
                  <a:pt x="199908" y="1937926"/>
                  <a:pt x="832556" y="2441222"/>
                </a:cubicBezTo>
                <a:cubicBezTo>
                  <a:pt x="1465204" y="2944518"/>
                  <a:pt x="3229093" y="2913945"/>
                  <a:pt x="3795889" y="3019778"/>
                </a:cubicBezTo>
                <a:cubicBezTo>
                  <a:pt x="4362685" y="3125611"/>
                  <a:pt x="4233333" y="3076222"/>
                  <a:pt x="4233333" y="3076222"/>
                </a:cubicBezTo>
              </a:path>
            </a:pathLst>
          </a:custGeom>
          <a:ln w="508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486378" y="4868333"/>
            <a:ext cx="4426660" cy="0"/>
          </a:xfrm>
          <a:prstGeom prst="line">
            <a:avLst/>
          </a:prstGeom>
          <a:ln>
            <a:solidFill>
              <a:srgbClr val="D44F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12000" y="4683667"/>
            <a:ext cx="115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D44F4D"/>
                </a:solidFill>
              </a:rPr>
              <a:t>Data Error</a:t>
            </a:r>
            <a:endParaRPr lang="en-US" dirty="0">
              <a:solidFill>
                <a:srgbClr val="D44F4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05245" y="3695768"/>
            <a:ext cx="16442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/>
                <a:cs typeface="Helvetica"/>
              </a:rPr>
              <a:t>BlinkDB</a:t>
            </a:r>
            <a:endParaRPr lang="en-US" sz="3200" dirty="0">
              <a:solidFill>
                <a:schemeClr val="accent6">
                  <a:lumMod val="40000"/>
                  <a:lumOff val="6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528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 smtClean="0">
                <a:solidFill>
                  <a:srgbClr val="FFFFFF"/>
                </a:solidFill>
                <a:latin typeface="Helvetica"/>
                <a:cs typeface="Helvetica"/>
              </a:rPr>
              <a:t>Insight 2: Sampling Hides Scale</a:t>
            </a:r>
            <a:endParaRPr lang="en-US" sz="4200" dirty="0">
              <a:solidFill>
                <a:srgbClr val="FFB508"/>
              </a:solidFill>
              <a:latin typeface="Helvetica"/>
              <a:cs typeface="Helvetica"/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F453668-BDB8-DC4B-AB9B-DABB58728B5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7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6 4.81481E-6 L -0.00157 -0.1419 " pathEditMode="relative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H="1" flipV="1">
            <a:off x="2486378" y="1947314"/>
            <a:ext cx="14111" cy="3990844"/>
          </a:xfrm>
          <a:prstGeom prst="straightConnector1">
            <a:avLst/>
          </a:prstGeom>
          <a:ln w="635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486378" y="5938157"/>
            <a:ext cx="4786489" cy="0"/>
          </a:xfrm>
          <a:prstGeom prst="straightConnector1">
            <a:avLst/>
          </a:prstGeom>
          <a:ln w="635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89756" y="3449547"/>
            <a:ext cx="1074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Query 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Error</a:t>
            </a:r>
            <a:endParaRPr lang="en-US" sz="24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77267" y="6085502"/>
            <a:ext cx="897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"/>
                <a:cs typeface="Helvetica"/>
              </a:rPr>
              <a:t>Time</a:t>
            </a:r>
            <a:endParaRPr lang="en-US" sz="24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486378" y="4868333"/>
            <a:ext cx="4426660" cy="0"/>
          </a:xfrm>
          <a:prstGeom prst="line">
            <a:avLst/>
          </a:prstGeom>
          <a:ln>
            <a:solidFill>
              <a:srgbClr val="D44F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12000" y="4683667"/>
            <a:ext cx="115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D44F4D"/>
                </a:solidFill>
              </a:rPr>
              <a:t>Data Error</a:t>
            </a:r>
            <a:endParaRPr lang="en-US" dirty="0">
              <a:solidFill>
                <a:srgbClr val="D44F4D"/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2624670" y="2522182"/>
            <a:ext cx="4288368" cy="3150485"/>
          </a:xfrm>
          <a:custGeom>
            <a:avLst/>
            <a:gdLst>
              <a:gd name="connsiteX0" fmla="*/ 0 w 4261555"/>
              <a:gd name="connsiteY0" fmla="*/ 0 h 3146777"/>
              <a:gd name="connsiteX1" fmla="*/ 1185333 w 4261555"/>
              <a:gd name="connsiteY1" fmla="*/ 2610555 h 3146777"/>
              <a:gd name="connsiteX2" fmla="*/ 4261555 w 4261555"/>
              <a:gd name="connsiteY2" fmla="*/ 3146777 h 3146777"/>
              <a:gd name="connsiteX3" fmla="*/ 4261555 w 4261555"/>
              <a:gd name="connsiteY3" fmla="*/ 3146777 h 3146777"/>
              <a:gd name="connsiteX4" fmla="*/ 4261555 w 4261555"/>
              <a:gd name="connsiteY4" fmla="*/ 3146777 h 314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1555" h="3146777">
                <a:moveTo>
                  <a:pt x="0" y="0"/>
                </a:moveTo>
                <a:cubicBezTo>
                  <a:pt x="237537" y="1043046"/>
                  <a:pt x="475074" y="2086092"/>
                  <a:pt x="1185333" y="2610555"/>
                </a:cubicBezTo>
                <a:cubicBezTo>
                  <a:pt x="1895592" y="3135018"/>
                  <a:pt x="4261555" y="3146777"/>
                  <a:pt x="4261555" y="3146777"/>
                </a:cubicBezTo>
                <a:lnTo>
                  <a:pt x="4261555" y="3146777"/>
                </a:lnTo>
                <a:lnTo>
                  <a:pt x="4261555" y="3146777"/>
                </a:lnTo>
              </a:path>
            </a:pathLst>
          </a:custGeom>
          <a:ln w="50800">
            <a:solidFill>
              <a:srgbClr val="FFFF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50727" y="3334148"/>
            <a:ext cx="26482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rgbClr val="FFFF00"/>
                </a:solidFill>
                <a:latin typeface="Helvetica"/>
                <a:cs typeface="Helvetica"/>
              </a:rPr>
              <a:t>SampleClean</a:t>
            </a:r>
            <a:endParaRPr lang="en-US" sz="3200" dirty="0">
              <a:solidFill>
                <a:srgbClr val="FFFF00"/>
              </a:solidFill>
              <a:latin typeface="Helvetica"/>
              <a:cs typeface="Helvetica"/>
            </a:endParaRPr>
          </a:p>
        </p:txBody>
      </p:sp>
      <p:sp>
        <p:nvSpPr>
          <p:cNvPr id="13" name="Freeform 12"/>
          <p:cNvSpPr/>
          <p:nvPr/>
        </p:nvSpPr>
        <p:spPr>
          <a:xfrm rot="21269819">
            <a:off x="2964066" y="2324127"/>
            <a:ext cx="2547955" cy="2612722"/>
          </a:xfrm>
          <a:custGeom>
            <a:avLst/>
            <a:gdLst>
              <a:gd name="connsiteX0" fmla="*/ 0 w 4246037"/>
              <a:gd name="connsiteY0" fmla="*/ 0 h 3087732"/>
              <a:gd name="connsiteX1" fmla="*/ 832556 w 4246037"/>
              <a:gd name="connsiteY1" fmla="*/ 2441222 h 3087732"/>
              <a:gd name="connsiteX2" fmla="*/ 3795889 w 4246037"/>
              <a:gd name="connsiteY2" fmla="*/ 3019778 h 3087732"/>
              <a:gd name="connsiteX3" fmla="*/ 4233333 w 4246037"/>
              <a:gd name="connsiteY3" fmla="*/ 3076222 h 308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6037" h="3087732">
                <a:moveTo>
                  <a:pt x="0" y="0"/>
                </a:moveTo>
                <a:cubicBezTo>
                  <a:pt x="99954" y="968963"/>
                  <a:pt x="199908" y="1937926"/>
                  <a:pt x="832556" y="2441222"/>
                </a:cubicBezTo>
                <a:cubicBezTo>
                  <a:pt x="1465204" y="2944518"/>
                  <a:pt x="3229093" y="2913945"/>
                  <a:pt x="3795889" y="3019778"/>
                </a:cubicBezTo>
                <a:cubicBezTo>
                  <a:pt x="4362685" y="3125611"/>
                  <a:pt x="4233333" y="3076222"/>
                  <a:pt x="4233333" y="3076222"/>
                </a:cubicBezTo>
              </a:path>
            </a:pathLst>
          </a:custGeom>
          <a:ln w="508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57200" y="528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 smtClean="0">
                <a:solidFill>
                  <a:srgbClr val="FFFFFF"/>
                </a:solidFill>
                <a:latin typeface="Helvetica"/>
                <a:cs typeface="Helvetica"/>
              </a:rPr>
              <a:t>Insight 2: Sampling Hides Scale</a:t>
            </a:r>
            <a:endParaRPr lang="en-US" sz="4200" dirty="0">
              <a:solidFill>
                <a:srgbClr val="FFB508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05245" y="3695768"/>
            <a:ext cx="16442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/>
                <a:cs typeface="Helvetica"/>
              </a:rPr>
              <a:t>BlinkDB</a:t>
            </a:r>
            <a:endParaRPr lang="en-US" sz="3200" dirty="0">
              <a:solidFill>
                <a:schemeClr val="accent6">
                  <a:lumMod val="40000"/>
                  <a:lumOff val="6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2681112" y="2300099"/>
            <a:ext cx="4246037" cy="2492464"/>
          </a:xfrm>
          <a:custGeom>
            <a:avLst/>
            <a:gdLst>
              <a:gd name="connsiteX0" fmla="*/ 0 w 4246037"/>
              <a:gd name="connsiteY0" fmla="*/ 0 h 3087732"/>
              <a:gd name="connsiteX1" fmla="*/ 832556 w 4246037"/>
              <a:gd name="connsiteY1" fmla="*/ 2441222 h 3087732"/>
              <a:gd name="connsiteX2" fmla="*/ 3795889 w 4246037"/>
              <a:gd name="connsiteY2" fmla="*/ 3019778 h 3087732"/>
              <a:gd name="connsiteX3" fmla="*/ 4233333 w 4246037"/>
              <a:gd name="connsiteY3" fmla="*/ 3076222 h 308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6037" h="3087732">
                <a:moveTo>
                  <a:pt x="0" y="0"/>
                </a:moveTo>
                <a:cubicBezTo>
                  <a:pt x="99954" y="968963"/>
                  <a:pt x="199908" y="1937926"/>
                  <a:pt x="832556" y="2441222"/>
                </a:cubicBezTo>
                <a:cubicBezTo>
                  <a:pt x="1465204" y="2944518"/>
                  <a:pt x="3229093" y="2913945"/>
                  <a:pt x="3795889" y="3019778"/>
                </a:cubicBezTo>
                <a:cubicBezTo>
                  <a:pt x="4362685" y="3125611"/>
                  <a:pt x="4233333" y="3076222"/>
                  <a:pt x="4233333" y="3076222"/>
                </a:cubicBezTo>
              </a:path>
            </a:pathLst>
          </a:custGeom>
          <a:ln w="508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886992" y="2337029"/>
            <a:ext cx="100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/>
                <a:cs typeface="Helvetica"/>
              </a:rPr>
              <a:t>BlinkDB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F453668-BDB8-DC4B-AB9B-DABB58728B5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6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3" grpId="0" animBg="1"/>
      <p:bldP spid="16" grpId="0"/>
      <p:bldP spid="21" grpId="0" animBg="1"/>
      <p:bldP spid="2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28638"/>
            <a:ext cx="8229600" cy="1143000"/>
          </a:xfrm>
        </p:spPr>
        <p:txBody>
          <a:bodyPr>
            <a:noAutofit/>
          </a:bodyPr>
          <a:lstStyle/>
          <a:p>
            <a:r>
              <a:rPr lang="en-US" sz="4200" dirty="0" err="1" smtClean="0">
                <a:solidFill>
                  <a:srgbClr val="FFFFFF"/>
                </a:solidFill>
                <a:latin typeface="Helvetica"/>
                <a:cs typeface="Helvetica"/>
              </a:rPr>
              <a:t>SampleClean</a:t>
            </a:r>
            <a:r>
              <a:rPr lang="en-US" sz="4200" dirty="0" smtClean="0">
                <a:solidFill>
                  <a:srgbClr val="FFFFFF"/>
                </a:solidFill>
                <a:latin typeface="Helvetica"/>
                <a:cs typeface="Helvetica"/>
              </a:rPr>
              <a:t> Data Flow</a:t>
            </a:r>
            <a:endParaRPr lang="en-US" sz="42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2" name="Can 1"/>
          <p:cNvSpPr/>
          <p:nvPr/>
        </p:nvSpPr>
        <p:spPr>
          <a:xfrm>
            <a:off x="203201" y="3039110"/>
            <a:ext cx="1820334" cy="2421044"/>
          </a:xfrm>
          <a:prstGeom prst="can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Dirty Data</a:t>
            </a:r>
            <a:endParaRPr lang="en-US" sz="2400" dirty="0"/>
          </a:p>
        </p:txBody>
      </p:sp>
      <p:sp>
        <p:nvSpPr>
          <p:cNvPr id="3" name="Right Arrow 2"/>
          <p:cNvSpPr/>
          <p:nvPr/>
        </p:nvSpPr>
        <p:spPr>
          <a:xfrm>
            <a:off x="2238021" y="3942222"/>
            <a:ext cx="358423" cy="56444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an 26"/>
          <p:cNvSpPr/>
          <p:nvPr/>
        </p:nvSpPr>
        <p:spPr>
          <a:xfrm>
            <a:off x="2712156" y="3600944"/>
            <a:ext cx="1625600" cy="1444555"/>
          </a:xfrm>
          <a:prstGeom prst="can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Dirty </a:t>
            </a:r>
          </a:p>
          <a:p>
            <a:pPr algn="ctr"/>
            <a:r>
              <a:rPr lang="en-US" sz="2400" dirty="0" smtClean="0"/>
              <a:t>Sample</a:t>
            </a:r>
            <a:endParaRPr lang="en-US" sz="2400" dirty="0"/>
          </a:p>
        </p:txBody>
      </p:sp>
      <p:sp>
        <p:nvSpPr>
          <p:cNvPr id="28" name="Can 27"/>
          <p:cNvSpPr/>
          <p:nvPr/>
        </p:nvSpPr>
        <p:spPr>
          <a:xfrm>
            <a:off x="7289800" y="3541889"/>
            <a:ext cx="1625600" cy="1444555"/>
          </a:xfrm>
          <a:prstGeom prst="can">
            <a:avLst/>
          </a:prstGeom>
          <a:solidFill>
            <a:srgbClr val="FFB508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Clean </a:t>
            </a:r>
          </a:p>
          <a:p>
            <a:pPr algn="ctr"/>
            <a:r>
              <a:rPr lang="en-US" sz="2400" dirty="0" smtClean="0"/>
              <a:t>Sample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563557" y="1862667"/>
            <a:ext cx="971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</a:rPr>
              <a:t>Query</a:t>
            </a:r>
            <a:endParaRPr lang="en-US" sz="2400" b="1" dirty="0">
              <a:solidFill>
                <a:srgbClr val="FFFFFF"/>
              </a:solidFill>
            </a:endParaRPr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>
            <a:off x="8049102" y="2324332"/>
            <a:ext cx="8343" cy="106233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be 7"/>
          <p:cNvSpPr/>
          <p:nvPr/>
        </p:nvSpPr>
        <p:spPr>
          <a:xfrm>
            <a:off x="4995334" y="3600944"/>
            <a:ext cx="1636890" cy="1263721"/>
          </a:xfrm>
          <a:prstGeom prst="cub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</a:t>
            </a:r>
          </a:p>
          <a:p>
            <a:pPr algn="ctr"/>
            <a:r>
              <a:rPr lang="en-US" dirty="0" smtClean="0"/>
              <a:t>Cleaning</a:t>
            </a:r>
            <a:endParaRPr lang="en-US" dirty="0"/>
          </a:p>
        </p:txBody>
      </p:sp>
      <p:sp>
        <p:nvSpPr>
          <p:cNvPr id="32" name="Right Arrow 31"/>
          <p:cNvSpPr/>
          <p:nvPr/>
        </p:nvSpPr>
        <p:spPr>
          <a:xfrm>
            <a:off x="4492977" y="3942222"/>
            <a:ext cx="358423" cy="56444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rved Down Arrow 32"/>
          <p:cNvSpPr/>
          <p:nvPr/>
        </p:nvSpPr>
        <p:spPr>
          <a:xfrm>
            <a:off x="6448777" y="3048001"/>
            <a:ext cx="1241779" cy="509305"/>
          </a:xfrm>
          <a:prstGeom prst="curved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urved Down Arrow 11"/>
          <p:cNvSpPr/>
          <p:nvPr/>
        </p:nvSpPr>
        <p:spPr>
          <a:xfrm rot="10800000">
            <a:off x="6293556" y="4961925"/>
            <a:ext cx="1425222" cy="509305"/>
          </a:xfrm>
          <a:prstGeom prst="curved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F453668-BDB8-DC4B-AB9B-DABB58728B54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03202" y="5460154"/>
            <a:ext cx="4134558" cy="876623"/>
            <a:chOff x="203202" y="5460154"/>
            <a:chExt cx="4134558" cy="876623"/>
          </a:xfrm>
        </p:grpSpPr>
        <p:sp>
          <p:nvSpPr>
            <p:cNvPr id="6" name="Left Brace 5"/>
            <p:cNvSpPr/>
            <p:nvPr/>
          </p:nvSpPr>
          <p:spPr>
            <a:xfrm rot="16200000">
              <a:off x="2025979" y="3637377"/>
              <a:ext cx="489003" cy="4134558"/>
            </a:xfrm>
            <a:prstGeom prst="leftBrace">
              <a:avLst>
                <a:gd name="adj1" fmla="val 145274"/>
                <a:gd name="adj2" fmla="val 49393"/>
              </a:avLst>
            </a:prstGeom>
            <a:ln w="7620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88661" y="5875112"/>
              <a:ext cx="1898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Sampling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995334" y="5436800"/>
            <a:ext cx="3920065" cy="876623"/>
            <a:chOff x="203202" y="5460154"/>
            <a:chExt cx="4134558" cy="876623"/>
          </a:xfrm>
        </p:grpSpPr>
        <p:sp>
          <p:nvSpPr>
            <p:cNvPr id="18" name="Left Brace 17"/>
            <p:cNvSpPr/>
            <p:nvPr/>
          </p:nvSpPr>
          <p:spPr>
            <a:xfrm rot="16200000">
              <a:off x="2025979" y="3637377"/>
              <a:ext cx="489003" cy="4134558"/>
            </a:xfrm>
            <a:prstGeom prst="leftBrace">
              <a:avLst>
                <a:gd name="adj1" fmla="val 145274"/>
                <a:gd name="adj2" fmla="val 49393"/>
              </a:avLst>
            </a:prstGeom>
            <a:ln w="7620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88661" y="5875112"/>
              <a:ext cx="1898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Asynchrony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0780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304 -0.00416 " pathEditMode="relative" ptsTypes="AA">
                                      <p:cBhvr>
                                        <p:cTn id="6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304 -0.00416 " pathEditMode="relative" ptsTypes="AA">
                                      <p:cBhvr>
                                        <p:cTn id="6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304 -0.00416 " pathEditMode="relative" ptsTypes="AA">
                                      <p:cBhvr>
                                        <p:cTn id="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304 -0.00416 " pathEditMode="relative" ptsTypes="AA">
                                      <p:cBhvr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304 -0.00416 " pathEditMode="relative" ptsTypes="AA">
                                      <p:cBhvr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304 -0.00416 " pathEditMode="relative" ptsTypes="AA">
                                      <p:cBhvr>
                                        <p:cTn id="7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7.17806E-6 1.56373E-6 L -0.2973 -0.0037 " pathEditMode="relative" ptsTypes="AA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27" grpId="0" animBg="1"/>
      <p:bldP spid="27" grpId="1" animBg="1"/>
      <p:bldP spid="28" grpId="0" animBg="1"/>
      <p:bldP spid="28" grpId="1" animBg="1"/>
      <p:bldP spid="5" grpId="0"/>
      <p:bldP spid="5" grpId="1"/>
      <p:bldP spid="8" grpId="0" animBg="1"/>
      <p:bldP spid="8" grpId="1" animBg="1"/>
      <p:bldP spid="32" grpId="0" animBg="1"/>
      <p:bldP spid="32" grpId="1" animBg="1"/>
      <p:bldP spid="33" grpId="0" animBg="1"/>
      <p:bldP spid="33" grpId="1" animBg="1"/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The SampleClean Architecture</a:t>
            </a:r>
            <a:endParaRPr lang="en-US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527231" y="4642556"/>
            <a:ext cx="2440369" cy="1818181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Data Cleaning Library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80114" y="2249719"/>
            <a:ext cx="2399638" cy="1623999"/>
          </a:xfrm>
          <a:prstGeom prst="rect">
            <a:avLst/>
          </a:prstGeom>
          <a:solidFill>
            <a:schemeClr val="accent6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Approximate Query Processing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527231" y="2249720"/>
            <a:ext cx="2440369" cy="1624000"/>
          </a:xfrm>
          <a:prstGeom prst="rect">
            <a:avLst/>
          </a:prstGeom>
          <a:solidFill>
            <a:schemeClr val="accent3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Asynchronous Pipelines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093" y="935321"/>
            <a:ext cx="752311" cy="91332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278972" y="2121574"/>
            <a:ext cx="5799602" cy="4496738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" name="Can 28"/>
          <p:cNvSpPr/>
          <p:nvPr/>
        </p:nvSpPr>
        <p:spPr>
          <a:xfrm>
            <a:off x="6201908" y="4712874"/>
            <a:ext cx="1340555" cy="1714618"/>
          </a:xfrm>
          <a:prstGeom prst="can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Clean Sample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8100000">
            <a:off x="4194009" y="1762577"/>
            <a:ext cx="734322" cy="415234"/>
          </a:xfrm>
          <a:prstGeom prst="rightArrow">
            <a:avLst>
              <a:gd name="adj1" fmla="val 36479"/>
              <a:gd name="adj2" fmla="val 50000"/>
            </a:avLst>
          </a:prstGeom>
          <a:solidFill>
            <a:srgbClr val="FFFFFF"/>
          </a:solidFill>
          <a:ln w="190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5400000">
            <a:off x="3382439" y="4040269"/>
            <a:ext cx="661672" cy="441463"/>
          </a:xfrm>
          <a:prstGeom prst="rightArrow">
            <a:avLst>
              <a:gd name="adj1" fmla="val 36479"/>
              <a:gd name="adj2" fmla="val 50000"/>
            </a:avLst>
          </a:prstGeom>
          <a:solidFill>
            <a:srgbClr val="FFFFFF"/>
          </a:solidFill>
          <a:ln w="190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5059929" y="5323606"/>
            <a:ext cx="1039345" cy="435698"/>
          </a:xfrm>
          <a:prstGeom prst="rightArrow">
            <a:avLst/>
          </a:prstGeom>
          <a:solidFill>
            <a:srgbClr val="FFFFFF"/>
          </a:solidFill>
          <a:ln w="190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822549" y="1514014"/>
            <a:ext cx="225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Issue Queries, </a:t>
            </a:r>
          </a:p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      Get Results</a:t>
            </a: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27231" y="1515781"/>
            <a:ext cx="2750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Declare Cleaning </a:t>
            </a:r>
          </a:p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Operations</a:t>
            </a:r>
          </a:p>
        </p:txBody>
      </p:sp>
      <p:sp>
        <p:nvSpPr>
          <p:cNvPr id="5" name="Left-Right Arrow 4"/>
          <p:cNvSpPr/>
          <p:nvPr/>
        </p:nvSpPr>
        <p:spPr>
          <a:xfrm rot="13500000">
            <a:off x="5294886" y="1786171"/>
            <a:ext cx="745184" cy="356387"/>
          </a:xfrm>
          <a:prstGeom prst="leftRightArrow">
            <a:avLst>
              <a:gd name="adj1" fmla="val 40670"/>
              <a:gd name="adj2" fmla="val 50000"/>
            </a:avLst>
          </a:prstGeom>
          <a:solidFill>
            <a:srgbClr val="FFFFFF"/>
          </a:solidFill>
          <a:ln w="190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-Right Arrow 31"/>
          <p:cNvSpPr/>
          <p:nvPr/>
        </p:nvSpPr>
        <p:spPr>
          <a:xfrm rot="5400000">
            <a:off x="6534903" y="4078167"/>
            <a:ext cx="655177" cy="359176"/>
          </a:xfrm>
          <a:prstGeom prst="leftRightArrow">
            <a:avLst>
              <a:gd name="adj1" fmla="val 45843"/>
              <a:gd name="adj2" fmla="val 50000"/>
            </a:avLst>
          </a:prstGeom>
          <a:solidFill>
            <a:srgbClr val="FFFFFF"/>
          </a:solidFill>
          <a:ln w="190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/>
          <p:cNvSpPr/>
          <p:nvPr/>
        </p:nvSpPr>
        <p:spPr>
          <a:xfrm>
            <a:off x="56444" y="4588067"/>
            <a:ext cx="1587715" cy="2003226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Dirty </a:t>
            </a:r>
            <a:r>
              <a:rPr lang="en-US" sz="2400" dirty="0" smtClean="0">
                <a:solidFill>
                  <a:srgbClr val="000000"/>
                </a:solidFill>
              </a:rPr>
              <a:t>Sample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1718234" y="5323606"/>
            <a:ext cx="750891" cy="435698"/>
          </a:xfrm>
          <a:prstGeom prst="rightArrow">
            <a:avLst/>
          </a:prstGeom>
          <a:solidFill>
            <a:srgbClr val="FFFFFF"/>
          </a:solidFill>
          <a:ln w="190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2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1221" y="5589680"/>
            <a:ext cx="1065411" cy="554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2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9202" y="3189590"/>
            <a:ext cx="1065411" cy="554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7"/>
          <a:srcRect l="27160" r="28333"/>
          <a:stretch/>
        </p:blipFill>
        <p:spPr>
          <a:xfrm>
            <a:off x="6629821" y="3189590"/>
            <a:ext cx="1309854" cy="554902"/>
          </a:xfrm>
          <a:prstGeom prst="rect">
            <a:avLst/>
          </a:prstGeom>
          <a:noFill/>
        </p:spPr>
      </p:pic>
      <p:grpSp>
        <p:nvGrpSpPr>
          <p:cNvPr id="106" name="Group 105"/>
          <p:cNvGrpSpPr/>
          <p:nvPr/>
        </p:nvGrpSpPr>
        <p:grpSpPr>
          <a:xfrm>
            <a:off x="2657691" y="5772566"/>
            <a:ext cx="834851" cy="603533"/>
            <a:chOff x="5037300" y="1919184"/>
            <a:chExt cx="3981628" cy="2857501"/>
          </a:xfrm>
          <a:solidFill>
            <a:schemeClr val="accent6"/>
          </a:solidFill>
        </p:grpSpPr>
        <p:grpSp>
          <p:nvGrpSpPr>
            <p:cNvPr id="110" name="Group 109"/>
            <p:cNvGrpSpPr/>
            <p:nvPr/>
          </p:nvGrpSpPr>
          <p:grpSpPr>
            <a:xfrm>
              <a:off x="6400703" y="1919184"/>
              <a:ext cx="1251712" cy="2857501"/>
              <a:chOff x="6423793" y="1962726"/>
              <a:chExt cx="1251712" cy="2857501"/>
            </a:xfrm>
            <a:grpFill/>
          </p:grpSpPr>
          <p:sp>
            <p:nvSpPr>
              <p:cNvPr id="155" name="Rectangle 154"/>
              <p:cNvSpPr/>
              <p:nvPr/>
            </p:nvSpPr>
            <p:spPr>
              <a:xfrm>
                <a:off x="6731001" y="2667000"/>
                <a:ext cx="646546" cy="1154545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6731000" y="3717637"/>
                <a:ext cx="230909" cy="981363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6730999" y="4577773"/>
                <a:ext cx="230909" cy="242454"/>
              </a:xfrm>
              <a:prstGeom prst="ellipse">
                <a:avLst/>
              </a:prstGeom>
              <a:grpFill/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7146637" y="3717637"/>
                <a:ext cx="230909" cy="981363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146637" y="4577773"/>
                <a:ext cx="230909" cy="242454"/>
              </a:xfrm>
              <a:prstGeom prst="ellipse">
                <a:avLst/>
              </a:prstGeom>
              <a:grpFill/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6961910" y="3717637"/>
                <a:ext cx="184727" cy="242454"/>
              </a:xfrm>
              <a:prstGeom prst="ellipse">
                <a:avLst/>
              </a:prstGeom>
              <a:solidFill>
                <a:srgbClr val="4F81B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6731001" y="1962726"/>
                <a:ext cx="663864" cy="623455"/>
              </a:xfrm>
              <a:prstGeom prst="ellipse">
                <a:avLst/>
              </a:prstGeom>
              <a:grpFill/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2" name="Group 161"/>
              <p:cNvGrpSpPr/>
              <p:nvPr/>
            </p:nvGrpSpPr>
            <p:grpSpPr>
              <a:xfrm>
                <a:off x="6423793" y="2667000"/>
                <a:ext cx="629235" cy="1050637"/>
                <a:chOff x="6413497" y="2667000"/>
                <a:chExt cx="629235" cy="1050637"/>
              </a:xfrm>
              <a:grpFill/>
            </p:grpSpPr>
            <p:grpSp>
              <p:nvGrpSpPr>
                <p:cNvPr id="171" name="Group 170"/>
                <p:cNvGrpSpPr/>
                <p:nvPr/>
              </p:nvGrpSpPr>
              <p:grpSpPr>
                <a:xfrm>
                  <a:off x="6413497" y="2667000"/>
                  <a:ext cx="230909" cy="1050637"/>
                  <a:chOff x="6344227" y="2667000"/>
                  <a:chExt cx="230909" cy="1050637"/>
                </a:xfrm>
                <a:grpFill/>
              </p:grpSpPr>
              <p:sp>
                <p:nvSpPr>
                  <p:cNvPr id="173" name="Oval 172"/>
                  <p:cNvSpPr/>
                  <p:nvPr/>
                </p:nvSpPr>
                <p:spPr>
                  <a:xfrm>
                    <a:off x="6344227" y="3475183"/>
                    <a:ext cx="230909" cy="242454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" name="Rectangle 173"/>
                  <p:cNvSpPr/>
                  <p:nvPr/>
                </p:nvSpPr>
                <p:spPr>
                  <a:xfrm>
                    <a:off x="6344227" y="2770909"/>
                    <a:ext cx="230909" cy="825501"/>
                  </a:xfrm>
                  <a:prstGeom prst="rect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6344227" y="2667000"/>
                    <a:ext cx="230909" cy="242454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72" name="Rectangle 171"/>
                <p:cNvSpPr/>
                <p:nvPr/>
              </p:nvSpPr>
              <p:spPr>
                <a:xfrm>
                  <a:off x="6523187" y="2668091"/>
                  <a:ext cx="519545" cy="242454"/>
                </a:xfrm>
                <a:prstGeom prst="rect">
                  <a:avLst/>
                </a:prstGeom>
                <a:grpFill/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3" name="Group 162"/>
              <p:cNvGrpSpPr/>
              <p:nvPr/>
            </p:nvGrpSpPr>
            <p:grpSpPr>
              <a:xfrm>
                <a:off x="7048027" y="2667933"/>
                <a:ext cx="627478" cy="1050637"/>
                <a:chOff x="5797248" y="2598350"/>
                <a:chExt cx="627478" cy="1050637"/>
              </a:xfrm>
              <a:grpFill/>
            </p:grpSpPr>
            <p:grpSp>
              <p:nvGrpSpPr>
                <p:cNvPr id="165" name="Group 164"/>
                <p:cNvGrpSpPr/>
                <p:nvPr/>
              </p:nvGrpSpPr>
              <p:grpSpPr>
                <a:xfrm>
                  <a:off x="6193817" y="2598350"/>
                  <a:ext cx="230909" cy="1050637"/>
                  <a:chOff x="6124547" y="2598350"/>
                  <a:chExt cx="230909" cy="1050637"/>
                </a:xfrm>
                <a:grpFill/>
              </p:grpSpPr>
              <p:sp>
                <p:nvSpPr>
                  <p:cNvPr id="168" name="Oval 167"/>
                  <p:cNvSpPr/>
                  <p:nvPr/>
                </p:nvSpPr>
                <p:spPr>
                  <a:xfrm>
                    <a:off x="6124547" y="3406533"/>
                    <a:ext cx="230909" cy="242454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" name="Rectangle 168"/>
                  <p:cNvSpPr/>
                  <p:nvPr/>
                </p:nvSpPr>
                <p:spPr>
                  <a:xfrm>
                    <a:off x="6124547" y="2702259"/>
                    <a:ext cx="230909" cy="825501"/>
                  </a:xfrm>
                  <a:prstGeom prst="rect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6124547" y="2598350"/>
                    <a:ext cx="230909" cy="242454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6" name="Rectangle 165"/>
                <p:cNvSpPr/>
                <p:nvPr/>
              </p:nvSpPr>
              <p:spPr>
                <a:xfrm>
                  <a:off x="5797248" y="2598508"/>
                  <a:ext cx="519545" cy="242454"/>
                </a:xfrm>
                <a:prstGeom prst="rect">
                  <a:avLst/>
                </a:prstGeom>
                <a:grpFill/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/>
                <p:cNvSpPr/>
                <p:nvPr/>
              </p:nvSpPr>
              <p:spPr>
                <a:xfrm>
                  <a:off x="6123335" y="2809605"/>
                  <a:ext cx="77346" cy="91440"/>
                </a:xfrm>
                <a:prstGeom prst="ellipse">
                  <a:avLst/>
                </a:prstGeom>
                <a:grpFill/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4" name="Oval 163"/>
              <p:cNvSpPr/>
              <p:nvPr/>
            </p:nvSpPr>
            <p:spPr>
              <a:xfrm>
                <a:off x="6654702" y="2870598"/>
                <a:ext cx="77346" cy="91440"/>
              </a:xfrm>
              <a:prstGeom prst="ellipse">
                <a:avLst/>
              </a:prstGeom>
              <a:grpFill/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5037300" y="1919184"/>
              <a:ext cx="1251712" cy="2857501"/>
              <a:chOff x="6423793" y="1962726"/>
              <a:chExt cx="1251712" cy="2857501"/>
            </a:xfrm>
            <a:grpFill/>
          </p:grpSpPr>
          <p:sp>
            <p:nvSpPr>
              <p:cNvPr id="134" name="Rectangle 133"/>
              <p:cNvSpPr/>
              <p:nvPr/>
            </p:nvSpPr>
            <p:spPr>
              <a:xfrm>
                <a:off x="6731001" y="2667000"/>
                <a:ext cx="646546" cy="1154545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6731000" y="3717637"/>
                <a:ext cx="230909" cy="981363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6730999" y="4577773"/>
                <a:ext cx="230909" cy="242454"/>
              </a:xfrm>
              <a:prstGeom prst="ellipse">
                <a:avLst/>
              </a:prstGeom>
              <a:grpFill/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7146637" y="3717637"/>
                <a:ext cx="230909" cy="981363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7146637" y="4577773"/>
                <a:ext cx="230909" cy="242454"/>
              </a:xfrm>
              <a:prstGeom prst="ellipse">
                <a:avLst/>
              </a:prstGeom>
              <a:grpFill/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6961910" y="3717637"/>
                <a:ext cx="184727" cy="242454"/>
              </a:xfrm>
              <a:prstGeom prst="ellipse">
                <a:avLst/>
              </a:prstGeom>
              <a:solidFill>
                <a:srgbClr val="4F81B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6731001" y="1962726"/>
                <a:ext cx="663864" cy="623455"/>
              </a:xfrm>
              <a:prstGeom prst="ellipse">
                <a:avLst/>
              </a:prstGeom>
              <a:grpFill/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1" name="Group 140"/>
              <p:cNvGrpSpPr/>
              <p:nvPr/>
            </p:nvGrpSpPr>
            <p:grpSpPr>
              <a:xfrm>
                <a:off x="6423793" y="2667000"/>
                <a:ext cx="629235" cy="1050637"/>
                <a:chOff x="6413497" y="2667000"/>
                <a:chExt cx="629235" cy="1050637"/>
              </a:xfrm>
              <a:grpFill/>
            </p:grpSpPr>
            <p:grpSp>
              <p:nvGrpSpPr>
                <p:cNvPr id="150" name="Group 149"/>
                <p:cNvGrpSpPr/>
                <p:nvPr/>
              </p:nvGrpSpPr>
              <p:grpSpPr>
                <a:xfrm>
                  <a:off x="6413497" y="2667000"/>
                  <a:ext cx="230909" cy="1050637"/>
                  <a:chOff x="6344227" y="2667000"/>
                  <a:chExt cx="230909" cy="1050637"/>
                </a:xfrm>
                <a:grpFill/>
              </p:grpSpPr>
              <p:sp>
                <p:nvSpPr>
                  <p:cNvPr id="152" name="Oval 151"/>
                  <p:cNvSpPr/>
                  <p:nvPr/>
                </p:nvSpPr>
                <p:spPr>
                  <a:xfrm>
                    <a:off x="6344227" y="3475183"/>
                    <a:ext cx="230909" cy="242454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" name="Rectangle 152"/>
                  <p:cNvSpPr/>
                  <p:nvPr/>
                </p:nvSpPr>
                <p:spPr>
                  <a:xfrm>
                    <a:off x="6344227" y="2770909"/>
                    <a:ext cx="230909" cy="825501"/>
                  </a:xfrm>
                  <a:prstGeom prst="rect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" name="Oval 153"/>
                  <p:cNvSpPr/>
                  <p:nvPr/>
                </p:nvSpPr>
                <p:spPr>
                  <a:xfrm>
                    <a:off x="6344227" y="2667000"/>
                    <a:ext cx="230909" cy="242454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51" name="Rectangle 150"/>
                <p:cNvSpPr/>
                <p:nvPr/>
              </p:nvSpPr>
              <p:spPr>
                <a:xfrm>
                  <a:off x="6523187" y="2668091"/>
                  <a:ext cx="519545" cy="242454"/>
                </a:xfrm>
                <a:prstGeom prst="rect">
                  <a:avLst/>
                </a:prstGeom>
                <a:grpFill/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2" name="Group 141"/>
              <p:cNvGrpSpPr/>
              <p:nvPr/>
            </p:nvGrpSpPr>
            <p:grpSpPr>
              <a:xfrm>
                <a:off x="7048027" y="2667933"/>
                <a:ext cx="627478" cy="1050637"/>
                <a:chOff x="5797248" y="2598350"/>
                <a:chExt cx="627478" cy="1050637"/>
              </a:xfrm>
              <a:grpFill/>
            </p:grpSpPr>
            <p:grpSp>
              <p:nvGrpSpPr>
                <p:cNvPr id="144" name="Group 143"/>
                <p:cNvGrpSpPr/>
                <p:nvPr/>
              </p:nvGrpSpPr>
              <p:grpSpPr>
                <a:xfrm>
                  <a:off x="6193817" y="2598350"/>
                  <a:ext cx="230909" cy="1050637"/>
                  <a:chOff x="6124547" y="2598350"/>
                  <a:chExt cx="230909" cy="1050637"/>
                </a:xfrm>
                <a:grpFill/>
              </p:grpSpPr>
              <p:sp>
                <p:nvSpPr>
                  <p:cNvPr id="147" name="Oval 146"/>
                  <p:cNvSpPr/>
                  <p:nvPr/>
                </p:nvSpPr>
                <p:spPr>
                  <a:xfrm>
                    <a:off x="6124547" y="3406533"/>
                    <a:ext cx="230909" cy="242454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Rectangle 147"/>
                  <p:cNvSpPr/>
                  <p:nvPr/>
                </p:nvSpPr>
                <p:spPr>
                  <a:xfrm>
                    <a:off x="6124547" y="2702259"/>
                    <a:ext cx="230909" cy="825501"/>
                  </a:xfrm>
                  <a:prstGeom prst="rect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Oval 148"/>
                  <p:cNvSpPr/>
                  <p:nvPr/>
                </p:nvSpPr>
                <p:spPr>
                  <a:xfrm>
                    <a:off x="6124547" y="2598350"/>
                    <a:ext cx="230909" cy="242454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45" name="Rectangle 144"/>
                <p:cNvSpPr/>
                <p:nvPr/>
              </p:nvSpPr>
              <p:spPr>
                <a:xfrm>
                  <a:off x="5797248" y="2598508"/>
                  <a:ext cx="519545" cy="242454"/>
                </a:xfrm>
                <a:prstGeom prst="rect">
                  <a:avLst/>
                </a:prstGeom>
                <a:grpFill/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6123335" y="2809605"/>
                  <a:ext cx="77346" cy="91440"/>
                </a:xfrm>
                <a:prstGeom prst="ellipse">
                  <a:avLst/>
                </a:prstGeom>
                <a:grpFill/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3" name="Oval 142"/>
              <p:cNvSpPr/>
              <p:nvPr/>
            </p:nvSpPr>
            <p:spPr>
              <a:xfrm>
                <a:off x="6654702" y="2870598"/>
                <a:ext cx="77346" cy="91440"/>
              </a:xfrm>
              <a:prstGeom prst="ellipse">
                <a:avLst/>
              </a:prstGeom>
              <a:grpFill/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767216" y="1919184"/>
              <a:ext cx="1251712" cy="2857501"/>
              <a:chOff x="6423793" y="1962726"/>
              <a:chExt cx="1251712" cy="2857501"/>
            </a:xfrm>
            <a:grpFill/>
          </p:grpSpPr>
          <p:sp>
            <p:nvSpPr>
              <p:cNvPr id="113" name="Rectangle 112"/>
              <p:cNvSpPr/>
              <p:nvPr/>
            </p:nvSpPr>
            <p:spPr>
              <a:xfrm>
                <a:off x="6731001" y="2667000"/>
                <a:ext cx="646546" cy="1154545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6731000" y="3717637"/>
                <a:ext cx="230909" cy="981363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6730999" y="4577773"/>
                <a:ext cx="230909" cy="242454"/>
              </a:xfrm>
              <a:prstGeom prst="ellipse">
                <a:avLst/>
              </a:prstGeom>
              <a:grpFill/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146637" y="3717637"/>
                <a:ext cx="230909" cy="981363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7146637" y="4577773"/>
                <a:ext cx="230909" cy="242454"/>
              </a:xfrm>
              <a:prstGeom prst="ellipse">
                <a:avLst/>
              </a:prstGeom>
              <a:grpFill/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6961910" y="3717637"/>
                <a:ext cx="184727" cy="242454"/>
              </a:xfrm>
              <a:prstGeom prst="ellipse">
                <a:avLst/>
              </a:prstGeom>
              <a:solidFill>
                <a:srgbClr val="4F81B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731001" y="1962726"/>
                <a:ext cx="663864" cy="623455"/>
              </a:xfrm>
              <a:prstGeom prst="ellipse">
                <a:avLst/>
              </a:prstGeom>
              <a:grpFill/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0" name="Group 119"/>
              <p:cNvGrpSpPr/>
              <p:nvPr/>
            </p:nvGrpSpPr>
            <p:grpSpPr>
              <a:xfrm>
                <a:off x="6423793" y="2667000"/>
                <a:ext cx="629235" cy="1050637"/>
                <a:chOff x="6413497" y="2667000"/>
                <a:chExt cx="629235" cy="1050637"/>
              </a:xfrm>
              <a:grpFill/>
            </p:grpSpPr>
            <p:grpSp>
              <p:nvGrpSpPr>
                <p:cNvPr id="129" name="Group 128"/>
                <p:cNvGrpSpPr/>
                <p:nvPr/>
              </p:nvGrpSpPr>
              <p:grpSpPr>
                <a:xfrm>
                  <a:off x="6413497" y="2667000"/>
                  <a:ext cx="230909" cy="1050637"/>
                  <a:chOff x="6344227" y="2667000"/>
                  <a:chExt cx="230909" cy="1050637"/>
                </a:xfrm>
                <a:grpFill/>
              </p:grpSpPr>
              <p:sp>
                <p:nvSpPr>
                  <p:cNvPr id="131" name="Oval 130"/>
                  <p:cNvSpPr/>
                  <p:nvPr/>
                </p:nvSpPr>
                <p:spPr>
                  <a:xfrm>
                    <a:off x="6344227" y="3475183"/>
                    <a:ext cx="230909" cy="242454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Rectangle 131"/>
                  <p:cNvSpPr/>
                  <p:nvPr/>
                </p:nvSpPr>
                <p:spPr>
                  <a:xfrm>
                    <a:off x="6344227" y="2770909"/>
                    <a:ext cx="230909" cy="825501"/>
                  </a:xfrm>
                  <a:prstGeom prst="rect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Oval 132"/>
                  <p:cNvSpPr/>
                  <p:nvPr/>
                </p:nvSpPr>
                <p:spPr>
                  <a:xfrm>
                    <a:off x="6344227" y="2667000"/>
                    <a:ext cx="230909" cy="242454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30" name="Rectangle 129"/>
                <p:cNvSpPr/>
                <p:nvPr/>
              </p:nvSpPr>
              <p:spPr>
                <a:xfrm>
                  <a:off x="6523187" y="2668091"/>
                  <a:ext cx="519545" cy="242454"/>
                </a:xfrm>
                <a:prstGeom prst="rect">
                  <a:avLst/>
                </a:prstGeom>
                <a:grpFill/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1" name="Group 120"/>
              <p:cNvGrpSpPr/>
              <p:nvPr/>
            </p:nvGrpSpPr>
            <p:grpSpPr>
              <a:xfrm>
                <a:off x="7048027" y="2667933"/>
                <a:ext cx="627478" cy="1050637"/>
                <a:chOff x="5797248" y="2598350"/>
                <a:chExt cx="627478" cy="1050637"/>
              </a:xfrm>
              <a:grpFill/>
            </p:grpSpPr>
            <p:grpSp>
              <p:nvGrpSpPr>
                <p:cNvPr id="123" name="Group 122"/>
                <p:cNvGrpSpPr/>
                <p:nvPr/>
              </p:nvGrpSpPr>
              <p:grpSpPr>
                <a:xfrm>
                  <a:off x="6193817" y="2598350"/>
                  <a:ext cx="230909" cy="1050637"/>
                  <a:chOff x="6124547" y="2598350"/>
                  <a:chExt cx="230909" cy="1050637"/>
                </a:xfrm>
                <a:grpFill/>
              </p:grpSpPr>
              <p:sp>
                <p:nvSpPr>
                  <p:cNvPr id="126" name="Oval 125"/>
                  <p:cNvSpPr/>
                  <p:nvPr/>
                </p:nvSpPr>
                <p:spPr>
                  <a:xfrm>
                    <a:off x="6124547" y="3406533"/>
                    <a:ext cx="230909" cy="242454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124547" y="2702259"/>
                    <a:ext cx="230909" cy="825501"/>
                  </a:xfrm>
                  <a:prstGeom prst="rect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Oval 127"/>
                  <p:cNvSpPr/>
                  <p:nvPr/>
                </p:nvSpPr>
                <p:spPr>
                  <a:xfrm>
                    <a:off x="6124547" y="2598350"/>
                    <a:ext cx="230909" cy="242454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4" name="Rectangle 123"/>
                <p:cNvSpPr/>
                <p:nvPr/>
              </p:nvSpPr>
              <p:spPr>
                <a:xfrm>
                  <a:off x="5797248" y="2598508"/>
                  <a:ext cx="519545" cy="242454"/>
                </a:xfrm>
                <a:prstGeom prst="rect">
                  <a:avLst/>
                </a:prstGeom>
                <a:grpFill/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/>
                <p:cNvSpPr/>
                <p:nvPr/>
              </p:nvSpPr>
              <p:spPr>
                <a:xfrm>
                  <a:off x="6123335" y="2809605"/>
                  <a:ext cx="77346" cy="91440"/>
                </a:xfrm>
                <a:prstGeom prst="ellipse">
                  <a:avLst/>
                </a:prstGeom>
                <a:grpFill/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2" name="Oval 121"/>
              <p:cNvSpPr/>
              <p:nvPr/>
            </p:nvSpPr>
            <p:spPr>
              <a:xfrm>
                <a:off x="6654702" y="2870598"/>
                <a:ext cx="77346" cy="91440"/>
              </a:xfrm>
              <a:prstGeom prst="ellipse">
                <a:avLst/>
              </a:prstGeom>
              <a:grpFill/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7" name="Oval 106"/>
          <p:cNvSpPr/>
          <p:nvPr/>
        </p:nvSpPr>
        <p:spPr>
          <a:xfrm>
            <a:off x="2861948" y="5589680"/>
            <a:ext cx="139196" cy="1316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157601" y="5589680"/>
            <a:ext cx="139196" cy="1316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007977" y="5438503"/>
            <a:ext cx="139196" cy="1316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F453668-BDB8-DC4B-AB9B-DABB58728B5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873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9" grpId="0" animBg="1"/>
      <p:bldP spid="13" grpId="0" animBg="1"/>
      <p:bldP spid="16" grpId="0" animBg="1"/>
      <p:bldP spid="18" grpId="0" animBg="1"/>
      <p:bldP spid="4" grpId="0"/>
      <p:bldP spid="20" grpId="0"/>
      <p:bldP spid="5" grpId="0" animBg="1"/>
      <p:bldP spid="32" grpId="0" animBg="1"/>
      <p:bldP spid="21" grpId="0" animBg="1"/>
      <p:bldP spid="107" grpId="0" animBg="1"/>
      <p:bldP spid="108" grpId="0" animBg="1"/>
      <p:bldP spid="10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The SampleClean Architecture</a:t>
            </a:r>
            <a:endParaRPr lang="en-US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6444" y="935321"/>
            <a:ext cx="8022130" cy="5682991"/>
            <a:chOff x="56444" y="935321"/>
            <a:chExt cx="8022130" cy="5682991"/>
          </a:xfrm>
        </p:grpSpPr>
        <p:grpSp>
          <p:nvGrpSpPr>
            <p:cNvPr id="21" name="Group 20"/>
            <p:cNvGrpSpPr/>
            <p:nvPr/>
          </p:nvGrpSpPr>
          <p:grpSpPr>
            <a:xfrm>
              <a:off x="56444" y="935321"/>
              <a:ext cx="8022130" cy="5682991"/>
              <a:chOff x="56444" y="935321"/>
              <a:chExt cx="8022130" cy="5682991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2527231" y="4642556"/>
                <a:ext cx="2440369" cy="181818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400" dirty="0" smtClean="0">
                    <a:solidFill>
                      <a:srgbClr val="FFFFFF"/>
                    </a:solidFill>
                  </a:rPr>
                  <a:t>Data Cleaning Library</a:t>
                </a:r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5580114" y="2249719"/>
                <a:ext cx="2399638" cy="162399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400" dirty="0" smtClean="0">
                    <a:solidFill>
                      <a:srgbClr val="FFFFFF"/>
                    </a:solidFill>
                  </a:rPr>
                  <a:t>Approximate Query Processing</a:t>
                </a:r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2527231" y="2249720"/>
                <a:ext cx="2440369" cy="1624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rgbClr val="FFFFFF"/>
                    </a:solidFill>
                  </a:rPr>
                  <a:t>Asynchronous Pipelines</a:t>
                </a:r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35093" y="935321"/>
                <a:ext cx="752311" cy="913329"/>
              </a:xfrm>
              <a:prstGeom prst="rect">
                <a:avLst/>
              </a:prstGeom>
            </p:spPr>
          </p:pic>
          <p:sp>
            <p:nvSpPr>
              <p:cNvPr id="109" name="Rectangle 108"/>
              <p:cNvSpPr/>
              <p:nvPr/>
            </p:nvSpPr>
            <p:spPr>
              <a:xfrm>
                <a:off x="2278972" y="2121574"/>
                <a:ext cx="5799602" cy="449673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Can 109"/>
              <p:cNvSpPr/>
              <p:nvPr/>
            </p:nvSpPr>
            <p:spPr>
              <a:xfrm>
                <a:off x="6201908" y="4712874"/>
                <a:ext cx="1340555" cy="1714618"/>
              </a:xfrm>
              <a:prstGeom prst="can">
                <a:avLst/>
              </a:prstGeom>
              <a:solidFill>
                <a:srgbClr val="40404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rgbClr val="000000"/>
                    </a:solidFill>
                  </a:rPr>
                  <a:t>Clean Sample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Right Arrow 110"/>
              <p:cNvSpPr/>
              <p:nvPr/>
            </p:nvSpPr>
            <p:spPr>
              <a:xfrm rot="8100000">
                <a:off x="4194009" y="1762577"/>
                <a:ext cx="734322" cy="415234"/>
              </a:xfrm>
              <a:prstGeom prst="rightArrow">
                <a:avLst>
                  <a:gd name="adj1" fmla="val 36479"/>
                  <a:gd name="adj2" fmla="val 50000"/>
                </a:avLst>
              </a:prstGeom>
              <a:solidFill>
                <a:srgbClr val="FFFFFF"/>
              </a:solidFill>
              <a:ln w="19050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" name="Right Arrow 111"/>
              <p:cNvSpPr/>
              <p:nvPr/>
            </p:nvSpPr>
            <p:spPr>
              <a:xfrm rot="5400000">
                <a:off x="3382439" y="4040269"/>
                <a:ext cx="661672" cy="441463"/>
              </a:xfrm>
              <a:prstGeom prst="rightArrow">
                <a:avLst>
                  <a:gd name="adj1" fmla="val 36479"/>
                  <a:gd name="adj2" fmla="val 50000"/>
                </a:avLst>
              </a:prstGeom>
              <a:solidFill>
                <a:srgbClr val="FFFFFF"/>
              </a:solidFill>
              <a:ln w="19050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" name="Right Arrow 112"/>
              <p:cNvSpPr/>
              <p:nvPr/>
            </p:nvSpPr>
            <p:spPr>
              <a:xfrm>
                <a:off x="5059929" y="5323606"/>
                <a:ext cx="1039345" cy="435698"/>
              </a:xfrm>
              <a:prstGeom prst="rightArrow">
                <a:avLst/>
              </a:prstGeom>
              <a:solidFill>
                <a:srgbClr val="FFFFFF"/>
              </a:solidFill>
              <a:ln w="19050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822549" y="1514014"/>
                <a:ext cx="22560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  <a:latin typeface="Helvetica"/>
                    <a:cs typeface="Helvetica"/>
                  </a:rPr>
                  <a:t>Issue Queries, </a:t>
                </a:r>
              </a:p>
              <a:p>
                <a:r>
                  <a:rPr lang="en-US" dirty="0" smtClean="0">
                    <a:solidFill>
                      <a:srgbClr val="FFFFFF"/>
                    </a:solidFill>
                    <a:latin typeface="Helvetica"/>
                    <a:cs typeface="Helvetica"/>
                  </a:rPr>
                  <a:t>      Get Results</a:t>
                </a:r>
                <a:endParaRPr lang="en-US" dirty="0">
                  <a:solidFill>
                    <a:srgbClr val="FFFFFF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2527231" y="1515781"/>
                <a:ext cx="27507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  <a:latin typeface="Helvetica"/>
                    <a:cs typeface="Helvetica"/>
                  </a:rPr>
                  <a:t>Declare Cleaning </a:t>
                </a:r>
              </a:p>
              <a:p>
                <a:r>
                  <a:rPr lang="en-US" dirty="0" smtClean="0">
                    <a:solidFill>
                      <a:srgbClr val="FFFFFF"/>
                    </a:solidFill>
                    <a:latin typeface="Helvetica"/>
                    <a:cs typeface="Helvetica"/>
                  </a:rPr>
                  <a:t>Operations</a:t>
                </a:r>
              </a:p>
            </p:txBody>
          </p:sp>
          <p:sp>
            <p:nvSpPr>
              <p:cNvPr id="116" name="Left-Right Arrow 115"/>
              <p:cNvSpPr/>
              <p:nvPr/>
            </p:nvSpPr>
            <p:spPr>
              <a:xfrm rot="13500000">
                <a:off x="5294886" y="1786171"/>
                <a:ext cx="745184" cy="356387"/>
              </a:xfrm>
              <a:prstGeom prst="leftRightArrow">
                <a:avLst>
                  <a:gd name="adj1" fmla="val 40670"/>
                  <a:gd name="adj2" fmla="val 50000"/>
                </a:avLst>
              </a:prstGeom>
              <a:solidFill>
                <a:srgbClr val="FFFFFF"/>
              </a:solidFill>
              <a:ln w="19050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Left-Right Arrow 116"/>
              <p:cNvSpPr/>
              <p:nvPr/>
            </p:nvSpPr>
            <p:spPr>
              <a:xfrm rot="5400000">
                <a:off x="6534903" y="4078167"/>
                <a:ext cx="655177" cy="359176"/>
              </a:xfrm>
              <a:prstGeom prst="leftRightArrow">
                <a:avLst>
                  <a:gd name="adj1" fmla="val 45843"/>
                  <a:gd name="adj2" fmla="val 50000"/>
                </a:avLst>
              </a:prstGeom>
              <a:solidFill>
                <a:srgbClr val="FFFFFF"/>
              </a:solidFill>
              <a:ln w="19050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Can 117"/>
              <p:cNvSpPr/>
              <p:nvPr/>
            </p:nvSpPr>
            <p:spPr>
              <a:xfrm>
                <a:off x="56444" y="4588067"/>
                <a:ext cx="1587715" cy="2003226"/>
              </a:xfrm>
              <a:prstGeom prst="can">
                <a:avLst/>
              </a:prstGeom>
              <a:solidFill>
                <a:srgbClr val="40404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rgbClr val="000000"/>
                    </a:solidFill>
                  </a:rPr>
                  <a:t>Dirty 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Sample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9" name="Right Arrow 118"/>
              <p:cNvSpPr/>
              <p:nvPr/>
            </p:nvSpPr>
            <p:spPr>
              <a:xfrm>
                <a:off x="1718234" y="5323606"/>
                <a:ext cx="750891" cy="435698"/>
              </a:xfrm>
              <a:prstGeom prst="rightArrow">
                <a:avLst/>
              </a:prstGeom>
              <a:solidFill>
                <a:srgbClr val="FFFFFF"/>
              </a:solidFill>
              <a:ln w="19050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11221" y="5589680"/>
              <a:ext cx="1065411" cy="5549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2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9202" y="3189590"/>
              <a:ext cx="1065411" cy="5549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7"/>
            <a:srcRect l="27160" r="28333"/>
            <a:stretch/>
          </p:blipFill>
          <p:spPr>
            <a:xfrm>
              <a:off x="6629821" y="3189590"/>
              <a:ext cx="1309854" cy="554902"/>
            </a:xfrm>
            <a:prstGeom prst="rect">
              <a:avLst/>
            </a:prstGeom>
            <a:noFill/>
          </p:spPr>
        </p:pic>
        <p:grpSp>
          <p:nvGrpSpPr>
            <p:cNvPr id="34" name="Group 33"/>
            <p:cNvGrpSpPr>
              <a:grpSpLocks noChangeAspect="1"/>
            </p:cNvGrpSpPr>
            <p:nvPr/>
          </p:nvGrpSpPr>
          <p:grpSpPr>
            <a:xfrm>
              <a:off x="2657691" y="5438503"/>
              <a:ext cx="834851" cy="937596"/>
              <a:chOff x="3675721" y="1523815"/>
              <a:chExt cx="3981628" cy="4439166"/>
            </a:xfrm>
            <a:solidFill>
              <a:schemeClr val="accent6"/>
            </a:solidFill>
          </p:grpSpPr>
          <p:grpSp>
            <p:nvGrpSpPr>
              <p:cNvPr id="35" name="Group 34"/>
              <p:cNvGrpSpPr/>
              <p:nvPr/>
            </p:nvGrpSpPr>
            <p:grpSpPr>
              <a:xfrm>
                <a:off x="3675721" y="3105480"/>
                <a:ext cx="3981628" cy="2857501"/>
                <a:chOff x="5037300" y="1919184"/>
                <a:chExt cx="3981628" cy="2857501"/>
              </a:xfrm>
              <a:grpFill/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6400703" y="1919184"/>
                  <a:ext cx="1251712" cy="2857501"/>
                  <a:chOff x="6423793" y="1962726"/>
                  <a:chExt cx="1251712" cy="2857501"/>
                </a:xfrm>
                <a:grpFill/>
              </p:grpSpPr>
              <p:sp>
                <p:nvSpPr>
                  <p:cNvPr id="84" name="Rectangle 83"/>
                  <p:cNvSpPr/>
                  <p:nvPr/>
                </p:nvSpPr>
                <p:spPr>
                  <a:xfrm>
                    <a:off x="6731001" y="2667000"/>
                    <a:ext cx="646546" cy="115454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Rectangle 84"/>
                  <p:cNvSpPr/>
                  <p:nvPr/>
                </p:nvSpPr>
                <p:spPr>
                  <a:xfrm>
                    <a:off x="6731000" y="3717637"/>
                    <a:ext cx="230909" cy="981363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Oval 85"/>
                  <p:cNvSpPr/>
                  <p:nvPr/>
                </p:nvSpPr>
                <p:spPr>
                  <a:xfrm>
                    <a:off x="6730999" y="4577773"/>
                    <a:ext cx="230909" cy="242454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Rectangle 86"/>
                  <p:cNvSpPr/>
                  <p:nvPr/>
                </p:nvSpPr>
                <p:spPr>
                  <a:xfrm>
                    <a:off x="7146637" y="3717637"/>
                    <a:ext cx="230909" cy="981363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Oval 87"/>
                  <p:cNvSpPr/>
                  <p:nvPr/>
                </p:nvSpPr>
                <p:spPr>
                  <a:xfrm>
                    <a:off x="7146637" y="4577773"/>
                    <a:ext cx="230909" cy="242454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Oval 88"/>
                  <p:cNvSpPr/>
                  <p:nvPr/>
                </p:nvSpPr>
                <p:spPr>
                  <a:xfrm>
                    <a:off x="6961910" y="3717637"/>
                    <a:ext cx="184727" cy="242454"/>
                  </a:xfrm>
                  <a:prstGeom prst="ellipse">
                    <a:avLst/>
                  </a:prstGeom>
                  <a:solidFill>
                    <a:srgbClr val="404040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Oval 89"/>
                  <p:cNvSpPr/>
                  <p:nvPr/>
                </p:nvSpPr>
                <p:spPr>
                  <a:xfrm>
                    <a:off x="6731001" y="1962726"/>
                    <a:ext cx="663864" cy="623455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91" name="Group 90"/>
                  <p:cNvGrpSpPr/>
                  <p:nvPr/>
                </p:nvGrpSpPr>
                <p:grpSpPr>
                  <a:xfrm>
                    <a:off x="6423793" y="2667000"/>
                    <a:ext cx="629235" cy="1050637"/>
                    <a:chOff x="6413497" y="2667000"/>
                    <a:chExt cx="629235" cy="1050637"/>
                  </a:xfrm>
                  <a:grpFill/>
                </p:grpSpPr>
                <p:grpSp>
                  <p:nvGrpSpPr>
                    <p:cNvPr id="100" name="Group 99"/>
                    <p:cNvGrpSpPr/>
                    <p:nvPr/>
                  </p:nvGrpSpPr>
                  <p:grpSpPr>
                    <a:xfrm>
                      <a:off x="6413497" y="2667000"/>
                      <a:ext cx="230909" cy="1050637"/>
                      <a:chOff x="6344227" y="2667000"/>
                      <a:chExt cx="230909" cy="1050637"/>
                    </a:xfrm>
                    <a:grpFill/>
                  </p:grpSpPr>
                  <p:sp>
                    <p:nvSpPr>
                      <p:cNvPr id="102" name="Oval 101"/>
                      <p:cNvSpPr/>
                      <p:nvPr/>
                    </p:nvSpPr>
                    <p:spPr>
                      <a:xfrm>
                        <a:off x="6344227" y="3475183"/>
                        <a:ext cx="230909" cy="242454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3" name="Rectangle 102"/>
                      <p:cNvSpPr/>
                      <p:nvPr/>
                    </p:nvSpPr>
                    <p:spPr>
                      <a:xfrm>
                        <a:off x="6344227" y="2770909"/>
                        <a:ext cx="230909" cy="825501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" name="Oval 103"/>
                      <p:cNvSpPr/>
                      <p:nvPr/>
                    </p:nvSpPr>
                    <p:spPr>
                      <a:xfrm>
                        <a:off x="6344227" y="2667000"/>
                        <a:ext cx="230909" cy="242454"/>
                      </a:xfrm>
                      <a:prstGeom prst="ellipse">
                        <a:avLst/>
                      </a:prstGeom>
                      <a:solidFill>
                        <a:srgbClr val="FCD5B5"/>
                      </a:solidFill>
                      <a:ln>
                        <a:solidFill>
                          <a:srgbClr val="FCD5B5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01" name="Rectangle 100"/>
                    <p:cNvSpPr/>
                    <p:nvPr/>
                  </p:nvSpPr>
                  <p:spPr>
                    <a:xfrm>
                      <a:off x="6523187" y="2668091"/>
                      <a:ext cx="519545" cy="242454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2" name="Group 91"/>
                  <p:cNvGrpSpPr/>
                  <p:nvPr/>
                </p:nvGrpSpPr>
                <p:grpSpPr>
                  <a:xfrm>
                    <a:off x="7048027" y="2667933"/>
                    <a:ext cx="627478" cy="1050637"/>
                    <a:chOff x="5797248" y="2598350"/>
                    <a:chExt cx="627478" cy="1050637"/>
                  </a:xfrm>
                  <a:grpFill/>
                </p:grpSpPr>
                <p:grpSp>
                  <p:nvGrpSpPr>
                    <p:cNvPr id="94" name="Group 93"/>
                    <p:cNvGrpSpPr/>
                    <p:nvPr/>
                  </p:nvGrpSpPr>
                  <p:grpSpPr>
                    <a:xfrm>
                      <a:off x="6193817" y="2598350"/>
                      <a:ext cx="230909" cy="1050637"/>
                      <a:chOff x="6124547" y="2598350"/>
                      <a:chExt cx="230909" cy="1050637"/>
                    </a:xfrm>
                    <a:grpFill/>
                  </p:grpSpPr>
                  <p:sp>
                    <p:nvSpPr>
                      <p:cNvPr id="97" name="Oval 96"/>
                      <p:cNvSpPr/>
                      <p:nvPr/>
                    </p:nvSpPr>
                    <p:spPr>
                      <a:xfrm>
                        <a:off x="6124547" y="3406533"/>
                        <a:ext cx="230909" cy="242454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8" name="Rectangle 97"/>
                      <p:cNvSpPr/>
                      <p:nvPr/>
                    </p:nvSpPr>
                    <p:spPr>
                      <a:xfrm>
                        <a:off x="6124547" y="2702259"/>
                        <a:ext cx="230909" cy="825501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9" name="Oval 98"/>
                      <p:cNvSpPr/>
                      <p:nvPr/>
                    </p:nvSpPr>
                    <p:spPr>
                      <a:xfrm>
                        <a:off x="6124547" y="2598350"/>
                        <a:ext cx="230909" cy="242454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95" name="Rectangle 94"/>
                    <p:cNvSpPr/>
                    <p:nvPr/>
                  </p:nvSpPr>
                  <p:spPr>
                    <a:xfrm>
                      <a:off x="5797248" y="2598508"/>
                      <a:ext cx="519545" cy="242454"/>
                    </a:xfrm>
                    <a:prstGeom prst="rect">
                      <a:avLst/>
                    </a:prstGeom>
                    <a:solidFill>
                      <a:srgbClr val="FCD5B5"/>
                    </a:solidFill>
                    <a:ln>
                      <a:solidFill>
                        <a:srgbClr val="FCD5B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6" name="Oval 95"/>
                    <p:cNvSpPr/>
                    <p:nvPr/>
                  </p:nvSpPr>
                  <p:spPr>
                    <a:xfrm>
                      <a:off x="6123335" y="2809605"/>
                      <a:ext cx="77346" cy="91440"/>
                    </a:xfrm>
                    <a:prstGeom prst="ellipse">
                      <a:avLst/>
                    </a:prstGeom>
                    <a:solidFill>
                      <a:srgbClr val="FCD5B5"/>
                    </a:solidFill>
                    <a:ln>
                      <a:solidFill>
                        <a:srgbClr val="FCD5B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93" name="Oval 92"/>
                  <p:cNvSpPr/>
                  <p:nvPr/>
                </p:nvSpPr>
                <p:spPr>
                  <a:xfrm>
                    <a:off x="6654702" y="2870598"/>
                    <a:ext cx="77346" cy="91440"/>
                  </a:xfrm>
                  <a:prstGeom prst="ellipse">
                    <a:avLst/>
                  </a:prstGeom>
                  <a:solidFill>
                    <a:srgbClr val="FCD5B5"/>
                  </a:solidFill>
                  <a:ln>
                    <a:solidFill>
                      <a:srgbClr val="FCD5B5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0" name="Group 39"/>
                <p:cNvGrpSpPr/>
                <p:nvPr/>
              </p:nvGrpSpPr>
              <p:grpSpPr>
                <a:xfrm>
                  <a:off x="5037300" y="1919184"/>
                  <a:ext cx="1251712" cy="2857501"/>
                  <a:chOff x="6423793" y="1962726"/>
                  <a:chExt cx="1251712" cy="2857501"/>
                </a:xfrm>
                <a:grpFill/>
              </p:grpSpPr>
              <p:sp>
                <p:nvSpPr>
                  <p:cNvPr id="63" name="Rectangle 62"/>
                  <p:cNvSpPr/>
                  <p:nvPr/>
                </p:nvSpPr>
                <p:spPr>
                  <a:xfrm>
                    <a:off x="6731001" y="2667000"/>
                    <a:ext cx="646546" cy="115454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>
                    <a:off x="6731000" y="3717637"/>
                    <a:ext cx="230909" cy="981363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>
                    <a:off x="6730999" y="4577773"/>
                    <a:ext cx="230909" cy="242454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Rectangle 65"/>
                  <p:cNvSpPr/>
                  <p:nvPr/>
                </p:nvSpPr>
                <p:spPr>
                  <a:xfrm>
                    <a:off x="7146637" y="3717637"/>
                    <a:ext cx="230909" cy="981363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Oval 66"/>
                  <p:cNvSpPr/>
                  <p:nvPr/>
                </p:nvSpPr>
                <p:spPr>
                  <a:xfrm>
                    <a:off x="7146637" y="4577773"/>
                    <a:ext cx="230909" cy="242454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Oval 67"/>
                  <p:cNvSpPr/>
                  <p:nvPr/>
                </p:nvSpPr>
                <p:spPr>
                  <a:xfrm>
                    <a:off x="6961910" y="3717637"/>
                    <a:ext cx="184727" cy="242454"/>
                  </a:xfrm>
                  <a:prstGeom prst="ellipse">
                    <a:avLst/>
                  </a:prstGeom>
                  <a:solidFill>
                    <a:srgbClr val="404040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Oval 68"/>
                  <p:cNvSpPr/>
                  <p:nvPr/>
                </p:nvSpPr>
                <p:spPr>
                  <a:xfrm>
                    <a:off x="6731001" y="1962726"/>
                    <a:ext cx="663864" cy="623455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0" name="Group 69"/>
                  <p:cNvGrpSpPr/>
                  <p:nvPr/>
                </p:nvGrpSpPr>
                <p:grpSpPr>
                  <a:xfrm>
                    <a:off x="6423793" y="2667000"/>
                    <a:ext cx="629235" cy="1050637"/>
                    <a:chOff x="6413497" y="2667000"/>
                    <a:chExt cx="629235" cy="1050637"/>
                  </a:xfrm>
                  <a:grpFill/>
                </p:grpSpPr>
                <p:grpSp>
                  <p:nvGrpSpPr>
                    <p:cNvPr id="79" name="Group 78"/>
                    <p:cNvGrpSpPr/>
                    <p:nvPr/>
                  </p:nvGrpSpPr>
                  <p:grpSpPr>
                    <a:xfrm>
                      <a:off x="6413497" y="2667000"/>
                      <a:ext cx="230909" cy="1050637"/>
                      <a:chOff x="6344227" y="2667000"/>
                      <a:chExt cx="230909" cy="1050637"/>
                    </a:xfrm>
                    <a:grpFill/>
                  </p:grpSpPr>
                  <p:sp>
                    <p:nvSpPr>
                      <p:cNvPr id="81" name="Oval 80"/>
                      <p:cNvSpPr/>
                      <p:nvPr/>
                    </p:nvSpPr>
                    <p:spPr>
                      <a:xfrm>
                        <a:off x="6344227" y="3475183"/>
                        <a:ext cx="230909" cy="242454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2" name="Rectangle 81"/>
                      <p:cNvSpPr/>
                      <p:nvPr/>
                    </p:nvSpPr>
                    <p:spPr>
                      <a:xfrm>
                        <a:off x="6344227" y="2770909"/>
                        <a:ext cx="230909" cy="825501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3" name="Oval 82"/>
                      <p:cNvSpPr/>
                      <p:nvPr/>
                    </p:nvSpPr>
                    <p:spPr>
                      <a:xfrm>
                        <a:off x="6344227" y="2667000"/>
                        <a:ext cx="230909" cy="242454"/>
                      </a:xfrm>
                      <a:prstGeom prst="ellipse">
                        <a:avLst/>
                      </a:prstGeom>
                      <a:solidFill>
                        <a:srgbClr val="FCD5B5"/>
                      </a:solidFill>
                      <a:ln>
                        <a:solidFill>
                          <a:srgbClr val="FCD5B5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80" name="Rectangle 79"/>
                    <p:cNvSpPr/>
                    <p:nvPr/>
                  </p:nvSpPr>
                  <p:spPr>
                    <a:xfrm>
                      <a:off x="6523187" y="2668091"/>
                      <a:ext cx="519545" cy="242454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" name="Group 70"/>
                  <p:cNvGrpSpPr/>
                  <p:nvPr/>
                </p:nvGrpSpPr>
                <p:grpSpPr>
                  <a:xfrm>
                    <a:off x="7048027" y="2667933"/>
                    <a:ext cx="627478" cy="1050637"/>
                    <a:chOff x="5797248" y="2598350"/>
                    <a:chExt cx="627478" cy="1050637"/>
                  </a:xfrm>
                  <a:grpFill/>
                </p:grpSpPr>
                <p:grpSp>
                  <p:nvGrpSpPr>
                    <p:cNvPr id="73" name="Group 72"/>
                    <p:cNvGrpSpPr/>
                    <p:nvPr/>
                  </p:nvGrpSpPr>
                  <p:grpSpPr>
                    <a:xfrm>
                      <a:off x="6193817" y="2598350"/>
                      <a:ext cx="230909" cy="1050637"/>
                      <a:chOff x="6124547" y="2598350"/>
                      <a:chExt cx="230909" cy="1050637"/>
                    </a:xfrm>
                    <a:grpFill/>
                  </p:grpSpPr>
                  <p:sp>
                    <p:nvSpPr>
                      <p:cNvPr id="76" name="Oval 75"/>
                      <p:cNvSpPr/>
                      <p:nvPr/>
                    </p:nvSpPr>
                    <p:spPr>
                      <a:xfrm>
                        <a:off x="6124547" y="3406533"/>
                        <a:ext cx="230909" cy="242454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7" name="Rectangle 76"/>
                      <p:cNvSpPr/>
                      <p:nvPr/>
                    </p:nvSpPr>
                    <p:spPr>
                      <a:xfrm>
                        <a:off x="6124547" y="2702259"/>
                        <a:ext cx="230909" cy="825501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8" name="Oval 77"/>
                      <p:cNvSpPr/>
                      <p:nvPr/>
                    </p:nvSpPr>
                    <p:spPr>
                      <a:xfrm>
                        <a:off x="6124547" y="2598350"/>
                        <a:ext cx="230909" cy="242454"/>
                      </a:xfrm>
                      <a:prstGeom prst="ellipse">
                        <a:avLst/>
                      </a:prstGeom>
                      <a:solidFill>
                        <a:srgbClr val="FCD5B5"/>
                      </a:solidFill>
                      <a:ln>
                        <a:solidFill>
                          <a:srgbClr val="FCD5B5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74" name="Rectangle 73"/>
                    <p:cNvSpPr/>
                    <p:nvPr/>
                  </p:nvSpPr>
                  <p:spPr>
                    <a:xfrm>
                      <a:off x="5797248" y="2598508"/>
                      <a:ext cx="519545" cy="242454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Oval 74"/>
                    <p:cNvSpPr/>
                    <p:nvPr/>
                  </p:nvSpPr>
                  <p:spPr>
                    <a:xfrm>
                      <a:off x="6123335" y="2809605"/>
                      <a:ext cx="77346" cy="91440"/>
                    </a:xfrm>
                    <a:prstGeom prst="ellipse">
                      <a:avLst/>
                    </a:prstGeom>
                    <a:solidFill>
                      <a:srgbClr val="FCD5B5"/>
                    </a:solidFill>
                    <a:ln>
                      <a:solidFill>
                        <a:srgbClr val="FCD5B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72" name="Oval 71"/>
                  <p:cNvSpPr/>
                  <p:nvPr/>
                </p:nvSpPr>
                <p:spPr>
                  <a:xfrm>
                    <a:off x="6654702" y="2870598"/>
                    <a:ext cx="77346" cy="91440"/>
                  </a:xfrm>
                  <a:prstGeom prst="ellipse">
                    <a:avLst/>
                  </a:prstGeom>
                  <a:solidFill>
                    <a:srgbClr val="FCD5B5"/>
                  </a:solidFill>
                  <a:ln>
                    <a:solidFill>
                      <a:srgbClr val="FCD5B5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" name="Group 40"/>
                <p:cNvGrpSpPr/>
                <p:nvPr/>
              </p:nvGrpSpPr>
              <p:grpSpPr>
                <a:xfrm>
                  <a:off x="7767216" y="1919184"/>
                  <a:ext cx="1251712" cy="2857501"/>
                  <a:chOff x="6423793" y="1962726"/>
                  <a:chExt cx="1251712" cy="2857501"/>
                </a:xfrm>
                <a:grpFill/>
              </p:grpSpPr>
              <p:sp>
                <p:nvSpPr>
                  <p:cNvPr id="42" name="Rectangle 41"/>
                  <p:cNvSpPr/>
                  <p:nvPr/>
                </p:nvSpPr>
                <p:spPr>
                  <a:xfrm>
                    <a:off x="6731001" y="2667000"/>
                    <a:ext cx="646546" cy="115454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42"/>
                  <p:cNvSpPr/>
                  <p:nvPr/>
                </p:nvSpPr>
                <p:spPr>
                  <a:xfrm>
                    <a:off x="6731000" y="3717637"/>
                    <a:ext cx="230909" cy="981363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Oval 43"/>
                  <p:cNvSpPr/>
                  <p:nvPr/>
                </p:nvSpPr>
                <p:spPr>
                  <a:xfrm>
                    <a:off x="6730999" y="4577773"/>
                    <a:ext cx="230909" cy="242454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/>
                  <p:cNvSpPr/>
                  <p:nvPr/>
                </p:nvSpPr>
                <p:spPr>
                  <a:xfrm>
                    <a:off x="7146637" y="3717637"/>
                    <a:ext cx="230909" cy="981363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Oval 45"/>
                  <p:cNvSpPr/>
                  <p:nvPr/>
                </p:nvSpPr>
                <p:spPr>
                  <a:xfrm>
                    <a:off x="7146637" y="4577773"/>
                    <a:ext cx="230909" cy="242454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Oval 46"/>
                  <p:cNvSpPr/>
                  <p:nvPr/>
                </p:nvSpPr>
                <p:spPr>
                  <a:xfrm>
                    <a:off x="6961910" y="3717637"/>
                    <a:ext cx="184727" cy="242454"/>
                  </a:xfrm>
                  <a:prstGeom prst="ellipse">
                    <a:avLst/>
                  </a:prstGeom>
                  <a:solidFill>
                    <a:srgbClr val="404040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>
                    <a:off x="6731001" y="1962726"/>
                    <a:ext cx="663864" cy="623455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6423793" y="2667000"/>
                    <a:ext cx="629235" cy="1050637"/>
                    <a:chOff x="6413497" y="2667000"/>
                    <a:chExt cx="629235" cy="1050637"/>
                  </a:xfrm>
                  <a:grpFill/>
                </p:grpSpPr>
                <p:grpSp>
                  <p:nvGrpSpPr>
                    <p:cNvPr id="58" name="Group 57"/>
                    <p:cNvGrpSpPr/>
                    <p:nvPr/>
                  </p:nvGrpSpPr>
                  <p:grpSpPr>
                    <a:xfrm>
                      <a:off x="6413497" y="2667000"/>
                      <a:ext cx="230909" cy="1050637"/>
                      <a:chOff x="6344227" y="2667000"/>
                      <a:chExt cx="230909" cy="1050637"/>
                    </a:xfrm>
                    <a:grpFill/>
                  </p:grpSpPr>
                  <p:sp>
                    <p:nvSpPr>
                      <p:cNvPr id="60" name="Oval 59"/>
                      <p:cNvSpPr/>
                      <p:nvPr/>
                    </p:nvSpPr>
                    <p:spPr>
                      <a:xfrm>
                        <a:off x="6344227" y="3475183"/>
                        <a:ext cx="230909" cy="242454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" name="Rectangle 60"/>
                      <p:cNvSpPr/>
                      <p:nvPr/>
                    </p:nvSpPr>
                    <p:spPr>
                      <a:xfrm>
                        <a:off x="6344227" y="2770909"/>
                        <a:ext cx="230909" cy="825501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" name="Oval 61"/>
                      <p:cNvSpPr/>
                      <p:nvPr/>
                    </p:nvSpPr>
                    <p:spPr>
                      <a:xfrm>
                        <a:off x="6344227" y="2667000"/>
                        <a:ext cx="230909" cy="242454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59" name="Rectangle 58"/>
                    <p:cNvSpPr/>
                    <p:nvPr/>
                  </p:nvSpPr>
                  <p:spPr>
                    <a:xfrm>
                      <a:off x="6523187" y="2668091"/>
                      <a:ext cx="519545" cy="242454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" name="Group 49"/>
                  <p:cNvGrpSpPr/>
                  <p:nvPr/>
                </p:nvGrpSpPr>
                <p:grpSpPr>
                  <a:xfrm>
                    <a:off x="7048027" y="2667933"/>
                    <a:ext cx="627478" cy="1050637"/>
                    <a:chOff x="5797248" y="2598350"/>
                    <a:chExt cx="627478" cy="1050637"/>
                  </a:xfrm>
                  <a:grpFill/>
                </p:grpSpPr>
                <p:grpSp>
                  <p:nvGrpSpPr>
                    <p:cNvPr id="52" name="Group 51"/>
                    <p:cNvGrpSpPr/>
                    <p:nvPr/>
                  </p:nvGrpSpPr>
                  <p:grpSpPr>
                    <a:xfrm>
                      <a:off x="6193817" y="2598350"/>
                      <a:ext cx="230909" cy="1050637"/>
                      <a:chOff x="6124547" y="2598350"/>
                      <a:chExt cx="230909" cy="1050637"/>
                    </a:xfrm>
                    <a:grpFill/>
                  </p:grpSpPr>
                  <p:sp>
                    <p:nvSpPr>
                      <p:cNvPr id="55" name="Oval 54"/>
                      <p:cNvSpPr/>
                      <p:nvPr/>
                    </p:nvSpPr>
                    <p:spPr>
                      <a:xfrm>
                        <a:off x="6124547" y="3406533"/>
                        <a:ext cx="230909" cy="242454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6" name="Rectangle 55"/>
                      <p:cNvSpPr/>
                      <p:nvPr/>
                    </p:nvSpPr>
                    <p:spPr>
                      <a:xfrm>
                        <a:off x="6124547" y="2702259"/>
                        <a:ext cx="230909" cy="825501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7" name="Oval 56"/>
                      <p:cNvSpPr/>
                      <p:nvPr/>
                    </p:nvSpPr>
                    <p:spPr>
                      <a:xfrm>
                        <a:off x="6124547" y="2598350"/>
                        <a:ext cx="230909" cy="242454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53" name="Rectangle 52"/>
                    <p:cNvSpPr/>
                    <p:nvPr/>
                  </p:nvSpPr>
                  <p:spPr>
                    <a:xfrm>
                      <a:off x="5797248" y="2598508"/>
                      <a:ext cx="519545" cy="242454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4" name="Oval 53"/>
                    <p:cNvSpPr/>
                    <p:nvPr/>
                  </p:nvSpPr>
                  <p:spPr>
                    <a:xfrm>
                      <a:off x="6123335" y="2809605"/>
                      <a:ext cx="77346" cy="91440"/>
                    </a:xfrm>
                    <a:prstGeom prst="ellipse">
                      <a:avLst/>
                    </a:prstGeom>
                    <a:solidFill>
                      <a:srgbClr val="FCD5B5"/>
                    </a:solidFill>
                    <a:ln>
                      <a:solidFill>
                        <a:srgbClr val="FCD5B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51" name="Oval 50"/>
                  <p:cNvSpPr/>
                  <p:nvPr/>
                </p:nvSpPr>
                <p:spPr>
                  <a:xfrm>
                    <a:off x="6654702" y="2870598"/>
                    <a:ext cx="77346" cy="91440"/>
                  </a:xfrm>
                  <a:prstGeom prst="ellipse">
                    <a:avLst/>
                  </a:prstGeom>
                  <a:solidFill>
                    <a:srgbClr val="FCD5B5"/>
                  </a:solidFill>
                  <a:ln>
                    <a:solidFill>
                      <a:srgbClr val="FCD5B5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6" name="Oval 35"/>
              <p:cNvSpPr/>
              <p:nvPr/>
            </p:nvSpPr>
            <p:spPr>
              <a:xfrm>
                <a:off x="4649875" y="2239580"/>
                <a:ext cx="663864" cy="623455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6059927" y="2239580"/>
                <a:ext cx="663864" cy="623455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346330" y="1523815"/>
                <a:ext cx="663864" cy="623455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F453668-BDB8-DC4B-AB9B-DABB58728B5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036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Approximate Query Processing</a:t>
            </a: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403" y="1598028"/>
            <a:ext cx="8221153" cy="45259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Estimate early results and </a:t>
            </a:r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b</a:t>
            </a:r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ound with error bars</a:t>
            </a:r>
          </a:p>
          <a:p>
            <a:endParaRPr lang="en-US" dirty="0">
              <a:solidFill>
                <a:schemeClr val="bg1"/>
              </a:solidFill>
              <a:latin typeface="Helvetica"/>
              <a:cs typeface="Helvetica"/>
            </a:endParaRPr>
          </a:p>
          <a:p>
            <a:endParaRPr lang="en-US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3757" y="5600314"/>
            <a:ext cx="86867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Helvetica"/>
                <a:cs typeface="Helvetica"/>
              </a:rPr>
              <a:t>SampleClean</a:t>
            </a:r>
            <a:r>
              <a:rPr lang="en-US" dirty="0">
                <a:solidFill>
                  <a:srgbClr val="FFFFFF"/>
                </a:solidFill>
                <a:latin typeface="Helvetica"/>
                <a:cs typeface="Helvetica"/>
              </a:rPr>
              <a:t>: Fast and Accurate Query Processing on Dirty Data. SIGMOD 2014</a:t>
            </a:r>
          </a:p>
          <a:p>
            <a:endParaRPr lang="en-US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r>
              <a:rPr lang="en-US" dirty="0" err="1" smtClean="0">
                <a:solidFill>
                  <a:srgbClr val="FFFFFF"/>
                </a:solidFill>
                <a:latin typeface="Helvetica"/>
                <a:cs typeface="Helvetica"/>
              </a:rPr>
              <a:t>BlinkDB</a:t>
            </a:r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: </a:t>
            </a:r>
            <a:r>
              <a:rPr lang="en-US" dirty="0">
                <a:solidFill>
                  <a:srgbClr val="FFFFFF"/>
                </a:solidFill>
                <a:latin typeface="Helvetica"/>
                <a:cs typeface="Helvetica"/>
              </a:rPr>
              <a:t>Queries with Bounded Errors and Bounded Response Times on Very Large </a:t>
            </a:r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Data. </a:t>
            </a:r>
            <a:r>
              <a:rPr lang="en-US" dirty="0" err="1" smtClean="0">
                <a:solidFill>
                  <a:srgbClr val="FFFFFF"/>
                </a:solidFill>
                <a:latin typeface="Helvetica"/>
                <a:cs typeface="Helvetica"/>
              </a:rPr>
              <a:t>EuroSys</a:t>
            </a:r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 2013</a:t>
            </a: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655639" y="2270498"/>
            <a:ext cx="5104736" cy="3129843"/>
            <a:chOff x="1071565" y="1947314"/>
            <a:chExt cx="6201302" cy="4599853"/>
          </a:xfrm>
        </p:grpSpPr>
        <p:cxnSp>
          <p:nvCxnSpPr>
            <p:cNvPr id="6" name="Straight Arrow Connector 5"/>
            <p:cNvCxnSpPr/>
            <p:nvPr/>
          </p:nvCxnSpPr>
          <p:spPr>
            <a:xfrm flipH="1" flipV="1">
              <a:off x="2486378" y="1947314"/>
              <a:ext cx="14111" cy="3990844"/>
            </a:xfrm>
            <a:prstGeom prst="straightConnector1">
              <a:avLst/>
            </a:prstGeom>
            <a:ln w="63500"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2486378" y="5938157"/>
              <a:ext cx="4786489" cy="0"/>
            </a:xfrm>
            <a:prstGeom prst="straightConnector1">
              <a:avLst/>
            </a:prstGeom>
            <a:ln w="63500"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071565" y="3449547"/>
              <a:ext cx="10741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  <a:latin typeface="Helvetica"/>
                  <a:cs typeface="Helvetica"/>
                </a:rPr>
                <a:t>Query </a:t>
              </a:r>
            </a:p>
            <a:p>
              <a:r>
                <a:rPr lang="en-US" sz="2400" b="1" dirty="0" smtClean="0">
                  <a:solidFill>
                    <a:schemeClr val="bg1"/>
                  </a:solidFill>
                  <a:latin typeface="Helvetica"/>
                  <a:cs typeface="Helvetica"/>
                </a:rPr>
                <a:t>Error</a:t>
              </a:r>
              <a:endParaRPr lang="en-US" sz="2400" b="1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77267" y="6085502"/>
              <a:ext cx="8976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  <a:latin typeface="Helvetica"/>
                  <a:cs typeface="Helvetica"/>
                </a:rPr>
                <a:t>Time</a:t>
              </a:r>
              <a:endParaRPr lang="en-US" sz="2400" b="1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2681112" y="3259647"/>
              <a:ext cx="4246037" cy="2492464"/>
            </a:xfrm>
            <a:custGeom>
              <a:avLst/>
              <a:gdLst>
                <a:gd name="connsiteX0" fmla="*/ 0 w 4246037"/>
                <a:gd name="connsiteY0" fmla="*/ 0 h 3087732"/>
                <a:gd name="connsiteX1" fmla="*/ 832556 w 4246037"/>
                <a:gd name="connsiteY1" fmla="*/ 2441222 h 3087732"/>
                <a:gd name="connsiteX2" fmla="*/ 3795889 w 4246037"/>
                <a:gd name="connsiteY2" fmla="*/ 3019778 h 3087732"/>
                <a:gd name="connsiteX3" fmla="*/ 4233333 w 4246037"/>
                <a:gd name="connsiteY3" fmla="*/ 3076222 h 308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6037" h="3087732">
                  <a:moveTo>
                    <a:pt x="0" y="0"/>
                  </a:moveTo>
                  <a:cubicBezTo>
                    <a:pt x="99954" y="968963"/>
                    <a:pt x="199908" y="1937926"/>
                    <a:pt x="832556" y="2441222"/>
                  </a:cubicBezTo>
                  <a:cubicBezTo>
                    <a:pt x="1465204" y="2944518"/>
                    <a:pt x="3229093" y="2913945"/>
                    <a:pt x="3795889" y="3019778"/>
                  </a:cubicBezTo>
                  <a:cubicBezTo>
                    <a:pt x="4362685" y="3125611"/>
                    <a:pt x="4233333" y="3076222"/>
                    <a:pt x="4233333" y="3076222"/>
                  </a:cubicBezTo>
                </a:path>
              </a:pathLst>
            </a:custGeom>
            <a:ln w="508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507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211666"/>
            <a:ext cx="82296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baseline="0" dirty="0" smtClean="0">
                <a:solidFill>
                  <a:srgbClr val="FFFFFF"/>
                </a:solidFill>
                <a:latin typeface="Helvetica"/>
                <a:cs typeface="Helvetica"/>
              </a:rPr>
              <a:t>Who</a:t>
            </a:r>
            <a:r>
              <a:rPr lang="en-US" sz="3600" b="1" dirty="0" smtClean="0">
                <a:solidFill>
                  <a:srgbClr val="FFFFFF"/>
                </a:solidFill>
                <a:latin typeface="Helvetica"/>
                <a:cs typeface="Helvetica"/>
              </a:rPr>
              <a:t> publishes more</a:t>
            </a:r>
            <a:r>
              <a:rPr lang="en-US" sz="3600" b="1" baseline="0" dirty="0" smtClean="0">
                <a:solidFill>
                  <a:srgbClr val="FFFFFF"/>
                </a:solidFill>
                <a:latin typeface="Helvetica"/>
                <a:cs typeface="Helvetica"/>
              </a:rPr>
              <a:t>? </a:t>
            </a:r>
            <a:endParaRPr lang="en-US" baseline="0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  <a:p>
            <a:endParaRPr lang="en-US" baseline="0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57" y="1665113"/>
            <a:ext cx="3894666" cy="3894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223" y="1665114"/>
            <a:ext cx="3894666" cy="3894666"/>
          </a:xfrm>
          <a:prstGeom prst="rect">
            <a:avLst/>
          </a:prstGeom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F453668-BDB8-DC4B-AB9B-DABB58728B5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55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The SampleClean Architecture</a:t>
            </a:r>
            <a:endParaRPr lang="en-US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F453668-BDB8-DC4B-AB9B-DABB58728B54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56444" y="935321"/>
            <a:ext cx="8022130" cy="5682991"/>
            <a:chOff x="56444" y="935321"/>
            <a:chExt cx="8022130" cy="5682991"/>
          </a:xfrm>
        </p:grpSpPr>
        <p:grpSp>
          <p:nvGrpSpPr>
            <p:cNvPr id="23" name="Group 22"/>
            <p:cNvGrpSpPr/>
            <p:nvPr/>
          </p:nvGrpSpPr>
          <p:grpSpPr>
            <a:xfrm>
              <a:off x="56444" y="935321"/>
              <a:ext cx="8022130" cy="5682991"/>
              <a:chOff x="56444" y="935321"/>
              <a:chExt cx="8022130" cy="5682991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5580114" y="2249719"/>
                <a:ext cx="2399638" cy="162399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400" dirty="0" smtClean="0">
                    <a:solidFill>
                      <a:srgbClr val="FFFFFF"/>
                    </a:solidFill>
                  </a:rPr>
                  <a:t>Approximate Query Processing</a:t>
                </a:r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527231" y="2249720"/>
                <a:ext cx="2440369" cy="1624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rgbClr val="FFFFFF"/>
                    </a:solidFill>
                  </a:rPr>
                  <a:t>Asynchronous Pipelines</a:t>
                </a:r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5093" y="935321"/>
                <a:ext cx="752311" cy="913329"/>
              </a:xfrm>
              <a:prstGeom prst="rect">
                <a:avLst/>
              </a:prstGeom>
            </p:spPr>
          </p:pic>
          <p:sp>
            <p:nvSpPr>
              <p:cNvPr id="110" name="Rectangle 109"/>
              <p:cNvSpPr/>
              <p:nvPr/>
            </p:nvSpPr>
            <p:spPr>
              <a:xfrm>
                <a:off x="2278972" y="2121574"/>
                <a:ext cx="5799602" cy="449673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Can 110"/>
              <p:cNvSpPr/>
              <p:nvPr/>
            </p:nvSpPr>
            <p:spPr>
              <a:xfrm>
                <a:off x="6201908" y="4712874"/>
                <a:ext cx="1340555" cy="1714618"/>
              </a:xfrm>
              <a:prstGeom prst="can">
                <a:avLst/>
              </a:prstGeom>
              <a:solidFill>
                <a:srgbClr val="40404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rgbClr val="000000"/>
                    </a:solidFill>
                  </a:rPr>
                  <a:t>Clean Sample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" name="Right Arrow 111"/>
              <p:cNvSpPr/>
              <p:nvPr/>
            </p:nvSpPr>
            <p:spPr>
              <a:xfrm rot="8100000">
                <a:off x="4194009" y="1762577"/>
                <a:ext cx="734322" cy="415234"/>
              </a:xfrm>
              <a:prstGeom prst="rightArrow">
                <a:avLst>
                  <a:gd name="adj1" fmla="val 36479"/>
                  <a:gd name="adj2" fmla="val 50000"/>
                </a:avLst>
              </a:prstGeom>
              <a:solidFill>
                <a:srgbClr val="FFFFFF"/>
              </a:solidFill>
              <a:ln w="19050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" name="Right Arrow 112"/>
              <p:cNvSpPr/>
              <p:nvPr/>
            </p:nvSpPr>
            <p:spPr>
              <a:xfrm rot="5400000">
                <a:off x="3382439" y="4040269"/>
                <a:ext cx="661672" cy="441463"/>
              </a:xfrm>
              <a:prstGeom prst="rightArrow">
                <a:avLst>
                  <a:gd name="adj1" fmla="val 36479"/>
                  <a:gd name="adj2" fmla="val 50000"/>
                </a:avLst>
              </a:prstGeom>
              <a:solidFill>
                <a:srgbClr val="FFFFFF"/>
              </a:solidFill>
              <a:ln w="19050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" name="Right Arrow 113"/>
              <p:cNvSpPr/>
              <p:nvPr/>
            </p:nvSpPr>
            <p:spPr>
              <a:xfrm>
                <a:off x="5059929" y="5323606"/>
                <a:ext cx="1039345" cy="435698"/>
              </a:xfrm>
              <a:prstGeom prst="rightArrow">
                <a:avLst/>
              </a:prstGeom>
              <a:solidFill>
                <a:srgbClr val="FFFFFF"/>
              </a:solidFill>
              <a:ln w="19050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822549" y="1514014"/>
                <a:ext cx="22560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  <a:latin typeface="Helvetica"/>
                    <a:cs typeface="Helvetica"/>
                  </a:rPr>
                  <a:t>Issue Queries, </a:t>
                </a:r>
              </a:p>
              <a:p>
                <a:r>
                  <a:rPr lang="en-US" dirty="0" smtClean="0">
                    <a:solidFill>
                      <a:srgbClr val="FFFFFF"/>
                    </a:solidFill>
                    <a:latin typeface="Helvetica"/>
                    <a:cs typeface="Helvetica"/>
                  </a:rPr>
                  <a:t>      Get Results</a:t>
                </a:r>
                <a:endParaRPr lang="en-US" dirty="0">
                  <a:solidFill>
                    <a:srgbClr val="FFFFFF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2527231" y="1515781"/>
                <a:ext cx="27507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  <a:latin typeface="Helvetica"/>
                    <a:cs typeface="Helvetica"/>
                  </a:rPr>
                  <a:t>Declare Cleaning </a:t>
                </a:r>
              </a:p>
              <a:p>
                <a:r>
                  <a:rPr lang="en-US" dirty="0" smtClean="0">
                    <a:solidFill>
                      <a:srgbClr val="FFFFFF"/>
                    </a:solidFill>
                    <a:latin typeface="Helvetica"/>
                    <a:cs typeface="Helvetica"/>
                  </a:rPr>
                  <a:t>Operations</a:t>
                </a:r>
              </a:p>
            </p:txBody>
          </p:sp>
          <p:sp>
            <p:nvSpPr>
              <p:cNvPr id="117" name="Left-Right Arrow 116"/>
              <p:cNvSpPr/>
              <p:nvPr/>
            </p:nvSpPr>
            <p:spPr>
              <a:xfrm rot="13500000">
                <a:off x="5294886" y="1786171"/>
                <a:ext cx="745184" cy="356387"/>
              </a:xfrm>
              <a:prstGeom prst="leftRightArrow">
                <a:avLst>
                  <a:gd name="adj1" fmla="val 40670"/>
                  <a:gd name="adj2" fmla="val 50000"/>
                </a:avLst>
              </a:prstGeom>
              <a:solidFill>
                <a:srgbClr val="FFFFFF"/>
              </a:solidFill>
              <a:ln w="19050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Left-Right Arrow 117"/>
              <p:cNvSpPr/>
              <p:nvPr/>
            </p:nvSpPr>
            <p:spPr>
              <a:xfrm rot="5400000">
                <a:off x="6534903" y="4078167"/>
                <a:ext cx="655177" cy="359176"/>
              </a:xfrm>
              <a:prstGeom prst="leftRightArrow">
                <a:avLst>
                  <a:gd name="adj1" fmla="val 45843"/>
                  <a:gd name="adj2" fmla="val 50000"/>
                </a:avLst>
              </a:prstGeom>
              <a:solidFill>
                <a:srgbClr val="FFFFFF"/>
              </a:solidFill>
              <a:ln w="19050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Can 118"/>
              <p:cNvSpPr/>
              <p:nvPr/>
            </p:nvSpPr>
            <p:spPr>
              <a:xfrm>
                <a:off x="56444" y="4588067"/>
                <a:ext cx="1587715" cy="2003226"/>
              </a:xfrm>
              <a:prstGeom prst="can">
                <a:avLst/>
              </a:prstGeom>
              <a:solidFill>
                <a:srgbClr val="40404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rgbClr val="000000"/>
                    </a:solidFill>
                  </a:rPr>
                  <a:t>Dirty 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Sample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" name="Right Arrow 119"/>
              <p:cNvSpPr/>
              <p:nvPr/>
            </p:nvSpPr>
            <p:spPr>
              <a:xfrm>
                <a:off x="1718234" y="5323606"/>
                <a:ext cx="750891" cy="435698"/>
              </a:xfrm>
              <a:prstGeom prst="rightArrow">
                <a:avLst/>
              </a:prstGeom>
              <a:solidFill>
                <a:srgbClr val="FFFFFF"/>
              </a:solidFill>
              <a:ln w="19050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alphaModFix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500"/>
                      </a14:imgEffect>
                      <a14:imgEffect>
                        <a14:saturation sat="2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9202" y="3189590"/>
              <a:ext cx="1065411" cy="5549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</a:blip>
            <a:srcRect l="27160" r="28333"/>
            <a:stretch/>
          </p:blipFill>
          <p:spPr>
            <a:xfrm>
              <a:off x="6629821" y="3189590"/>
              <a:ext cx="1309854" cy="554902"/>
            </a:xfrm>
            <a:prstGeom prst="rect">
              <a:avLst/>
            </a:prstGeom>
            <a:noFill/>
          </p:spPr>
        </p:pic>
      </p:grpSp>
      <p:sp>
        <p:nvSpPr>
          <p:cNvPr id="121" name="Rectangle 120"/>
          <p:cNvSpPr/>
          <p:nvPr/>
        </p:nvSpPr>
        <p:spPr>
          <a:xfrm>
            <a:off x="2527231" y="4642556"/>
            <a:ext cx="2440369" cy="1818181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Data Cleaning Library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2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1221" y="5589680"/>
            <a:ext cx="1065411" cy="5549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roup 122"/>
          <p:cNvGrpSpPr>
            <a:grpSpLocks noChangeAspect="1"/>
          </p:cNvGrpSpPr>
          <p:nvPr/>
        </p:nvGrpSpPr>
        <p:grpSpPr>
          <a:xfrm>
            <a:off x="2657691" y="5438503"/>
            <a:ext cx="834851" cy="937596"/>
            <a:chOff x="3675721" y="1523815"/>
            <a:chExt cx="3981628" cy="4439166"/>
          </a:xfrm>
          <a:solidFill>
            <a:schemeClr val="accent6"/>
          </a:solidFill>
        </p:grpSpPr>
        <p:grpSp>
          <p:nvGrpSpPr>
            <p:cNvPr id="124" name="Group 123"/>
            <p:cNvGrpSpPr/>
            <p:nvPr/>
          </p:nvGrpSpPr>
          <p:grpSpPr>
            <a:xfrm>
              <a:off x="3675721" y="3105480"/>
              <a:ext cx="3981628" cy="2857501"/>
              <a:chOff x="5037300" y="1919184"/>
              <a:chExt cx="3981628" cy="2857501"/>
            </a:xfrm>
            <a:grpFill/>
          </p:grpSpPr>
          <p:grpSp>
            <p:nvGrpSpPr>
              <p:cNvPr id="128" name="Group 127"/>
              <p:cNvGrpSpPr/>
              <p:nvPr/>
            </p:nvGrpSpPr>
            <p:grpSpPr>
              <a:xfrm>
                <a:off x="6400703" y="1919184"/>
                <a:ext cx="1251712" cy="2857501"/>
                <a:chOff x="6423793" y="1962726"/>
                <a:chExt cx="1251712" cy="2857501"/>
              </a:xfrm>
              <a:grpFill/>
            </p:grpSpPr>
            <p:sp>
              <p:nvSpPr>
                <p:cNvPr id="173" name="Rectangle 172"/>
                <p:cNvSpPr/>
                <p:nvPr/>
              </p:nvSpPr>
              <p:spPr>
                <a:xfrm>
                  <a:off x="6731001" y="2667000"/>
                  <a:ext cx="646546" cy="1154545"/>
                </a:xfrm>
                <a:prstGeom prst="rect">
                  <a:avLst/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Rectangle 173"/>
                <p:cNvSpPr/>
                <p:nvPr/>
              </p:nvSpPr>
              <p:spPr>
                <a:xfrm>
                  <a:off x="6731000" y="3717637"/>
                  <a:ext cx="230909" cy="981363"/>
                </a:xfrm>
                <a:prstGeom prst="rect">
                  <a:avLst/>
                </a:prstGeom>
                <a:grpFill/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6730999" y="4577773"/>
                  <a:ext cx="230909" cy="242454"/>
                </a:xfrm>
                <a:prstGeom prst="ellipse">
                  <a:avLst/>
                </a:prstGeom>
                <a:grpFill/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Rectangle 175"/>
                <p:cNvSpPr/>
                <p:nvPr/>
              </p:nvSpPr>
              <p:spPr>
                <a:xfrm>
                  <a:off x="7146637" y="3717637"/>
                  <a:ext cx="230909" cy="981363"/>
                </a:xfrm>
                <a:prstGeom prst="rect">
                  <a:avLst/>
                </a:prstGeom>
                <a:grpFill/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>
                  <a:off x="7146637" y="4577773"/>
                  <a:ext cx="230909" cy="242454"/>
                </a:xfrm>
                <a:prstGeom prst="ellipse">
                  <a:avLst/>
                </a:prstGeom>
                <a:grpFill/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/>
                <p:cNvSpPr/>
                <p:nvPr/>
              </p:nvSpPr>
              <p:spPr>
                <a:xfrm>
                  <a:off x="6961910" y="3717637"/>
                  <a:ext cx="184727" cy="242454"/>
                </a:xfrm>
                <a:prstGeom prst="ellipse">
                  <a:avLst/>
                </a:prstGeom>
                <a:solidFill>
                  <a:srgbClr val="4F81B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6731001" y="1962726"/>
                  <a:ext cx="663864" cy="623455"/>
                </a:xfrm>
                <a:prstGeom prst="ellipse">
                  <a:avLst/>
                </a:prstGeom>
                <a:grpFill/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80" name="Group 179"/>
                <p:cNvGrpSpPr/>
                <p:nvPr/>
              </p:nvGrpSpPr>
              <p:grpSpPr>
                <a:xfrm>
                  <a:off x="6423793" y="2667000"/>
                  <a:ext cx="629235" cy="1050637"/>
                  <a:chOff x="6413497" y="2667000"/>
                  <a:chExt cx="629235" cy="1050637"/>
                </a:xfrm>
                <a:grpFill/>
              </p:grpSpPr>
              <p:grpSp>
                <p:nvGrpSpPr>
                  <p:cNvPr id="189" name="Group 188"/>
                  <p:cNvGrpSpPr/>
                  <p:nvPr/>
                </p:nvGrpSpPr>
                <p:grpSpPr>
                  <a:xfrm>
                    <a:off x="6413497" y="2667000"/>
                    <a:ext cx="230909" cy="1050637"/>
                    <a:chOff x="6344227" y="2667000"/>
                    <a:chExt cx="230909" cy="1050637"/>
                  </a:xfrm>
                  <a:grpFill/>
                </p:grpSpPr>
                <p:sp>
                  <p:nvSpPr>
                    <p:cNvPr id="191" name="Oval 190"/>
                    <p:cNvSpPr/>
                    <p:nvPr/>
                  </p:nvSpPr>
                  <p:spPr>
                    <a:xfrm>
                      <a:off x="6344227" y="3475183"/>
                      <a:ext cx="230909" cy="242454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6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2" name="Rectangle 191"/>
                    <p:cNvSpPr/>
                    <p:nvPr/>
                  </p:nvSpPr>
                  <p:spPr>
                    <a:xfrm>
                      <a:off x="6344227" y="2770909"/>
                      <a:ext cx="230909" cy="825501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accent6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3" name="Oval 192"/>
                    <p:cNvSpPr/>
                    <p:nvPr/>
                  </p:nvSpPr>
                  <p:spPr>
                    <a:xfrm>
                      <a:off x="6344227" y="2667000"/>
                      <a:ext cx="230909" cy="242454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6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6523187" y="2668091"/>
                    <a:ext cx="519545" cy="242454"/>
                  </a:xfrm>
                  <a:prstGeom prst="rect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1" name="Group 180"/>
                <p:cNvGrpSpPr/>
                <p:nvPr/>
              </p:nvGrpSpPr>
              <p:grpSpPr>
                <a:xfrm>
                  <a:off x="7048027" y="2667933"/>
                  <a:ext cx="627478" cy="1050637"/>
                  <a:chOff x="5797248" y="2598350"/>
                  <a:chExt cx="627478" cy="1050637"/>
                </a:xfrm>
                <a:grpFill/>
              </p:grpSpPr>
              <p:grpSp>
                <p:nvGrpSpPr>
                  <p:cNvPr id="183" name="Group 182"/>
                  <p:cNvGrpSpPr/>
                  <p:nvPr/>
                </p:nvGrpSpPr>
                <p:grpSpPr>
                  <a:xfrm>
                    <a:off x="6193817" y="2598350"/>
                    <a:ext cx="230909" cy="1050637"/>
                    <a:chOff x="6124547" y="2598350"/>
                    <a:chExt cx="230909" cy="1050637"/>
                  </a:xfrm>
                  <a:grpFill/>
                </p:grpSpPr>
                <p:sp>
                  <p:nvSpPr>
                    <p:cNvPr id="186" name="Oval 185"/>
                    <p:cNvSpPr/>
                    <p:nvPr/>
                  </p:nvSpPr>
                  <p:spPr>
                    <a:xfrm>
                      <a:off x="6124547" y="3406533"/>
                      <a:ext cx="230909" cy="242454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6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7" name="Rectangle 186"/>
                    <p:cNvSpPr/>
                    <p:nvPr/>
                  </p:nvSpPr>
                  <p:spPr>
                    <a:xfrm>
                      <a:off x="6124547" y="2702259"/>
                      <a:ext cx="230909" cy="825501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accent6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8" name="Oval 187"/>
                    <p:cNvSpPr/>
                    <p:nvPr/>
                  </p:nvSpPr>
                  <p:spPr>
                    <a:xfrm>
                      <a:off x="6124547" y="2598350"/>
                      <a:ext cx="230909" cy="242454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6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5797248" y="2598508"/>
                    <a:ext cx="519545" cy="242454"/>
                  </a:xfrm>
                  <a:prstGeom prst="rect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6123335" y="2809605"/>
                    <a:ext cx="77346" cy="91440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82" name="Oval 181"/>
                <p:cNvSpPr/>
                <p:nvPr/>
              </p:nvSpPr>
              <p:spPr>
                <a:xfrm>
                  <a:off x="6654702" y="2870598"/>
                  <a:ext cx="77346" cy="91440"/>
                </a:xfrm>
                <a:prstGeom prst="ellipse">
                  <a:avLst/>
                </a:prstGeom>
                <a:grpFill/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9" name="Group 128"/>
              <p:cNvGrpSpPr/>
              <p:nvPr/>
            </p:nvGrpSpPr>
            <p:grpSpPr>
              <a:xfrm>
                <a:off x="5037300" y="1919184"/>
                <a:ext cx="1251712" cy="2857501"/>
                <a:chOff x="6423793" y="1962726"/>
                <a:chExt cx="1251712" cy="2857501"/>
              </a:xfrm>
              <a:grpFill/>
            </p:grpSpPr>
            <p:sp>
              <p:nvSpPr>
                <p:cNvPr id="152" name="Rectangle 151"/>
                <p:cNvSpPr/>
                <p:nvPr/>
              </p:nvSpPr>
              <p:spPr>
                <a:xfrm>
                  <a:off x="6731001" y="2667000"/>
                  <a:ext cx="646546" cy="1154545"/>
                </a:xfrm>
                <a:prstGeom prst="rect">
                  <a:avLst/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6731000" y="3717637"/>
                  <a:ext cx="230909" cy="981363"/>
                </a:xfrm>
                <a:prstGeom prst="rect">
                  <a:avLst/>
                </a:prstGeom>
                <a:grpFill/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6730999" y="4577773"/>
                  <a:ext cx="230909" cy="242454"/>
                </a:xfrm>
                <a:prstGeom prst="ellipse">
                  <a:avLst/>
                </a:prstGeom>
                <a:grpFill/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Rectangle 154"/>
                <p:cNvSpPr/>
                <p:nvPr/>
              </p:nvSpPr>
              <p:spPr>
                <a:xfrm>
                  <a:off x="7146637" y="3717637"/>
                  <a:ext cx="230909" cy="981363"/>
                </a:xfrm>
                <a:prstGeom prst="rect">
                  <a:avLst/>
                </a:prstGeom>
                <a:grpFill/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7146637" y="4577773"/>
                  <a:ext cx="230909" cy="242454"/>
                </a:xfrm>
                <a:prstGeom prst="ellipse">
                  <a:avLst/>
                </a:prstGeom>
                <a:grpFill/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6961910" y="3717637"/>
                  <a:ext cx="184727" cy="242454"/>
                </a:xfrm>
                <a:prstGeom prst="ellipse">
                  <a:avLst/>
                </a:prstGeom>
                <a:solidFill>
                  <a:srgbClr val="4F81B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/>
                <p:cNvSpPr/>
                <p:nvPr/>
              </p:nvSpPr>
              <p:spPr>
                <a:xfrm>
                  <a:off x="6731001" y="1962726"/>
                  <a:ext cx="663864" cy="623455"/>
                </a:xfrm>
                <a:prstGeom prst="ellipse">
                  <a:avLst/>
                </a:prstGeom>
                <a:grpFill/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9" name="Group 158"/>
                <p:cNvGrpSpPr/>
                <p:nvPr/>
              </p:nvGrpSpPr>
              <p:grpSpPr>
                <a:xfrm>
                  <a:off x="6423793" y="2667000"/>
                  <a:ext cx="629235" cy="1050637"/>
                  <a:chOff x="6413497" y="2667000"/>
                  <a:chExt cx="629235" cy="1050637"/>
                </a:xfrm>
                <a:grpFill/>
              </p:grpSpPr>
              <p:grpSp>
                <p:nvGrpSpPr>
                  <p:cNvPr id="168" name="Group 167"/>
                  <p:cNvGrpSpPr/>
                  <p:nvPr/>
                </p:nvGrpSpPr>
                <p:grpSpPr>
                  <a:xfrm>
                    <a:off x="6413497" y="2667000"/>
                    <a:ext cx="230909" cy="1050637"/>
                    <a:chOff x="6344227" y="2667000"/>
                    <a:chExt cx="230909" cy="1050637"/>
                  </a:xfrm>
                  <a:grpFill/>
                </p:grpSpPr>
                <p:sp>
                  <p:nvSpPr>
                    <p:cNvPr id="170" name="Oval 169"/>
                    <p:cNvSpPr/>
                    <p:nvPr/>
                  </p:nvSpPr>
                  <p:spPr>
                    <a:xfrm>
                      <a:off x="6344227" y="3475183"/>
                      <a:ext cx="230909" cy="242454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6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1" name="Rectangle 170"/>
                    <p:cNvSpPr/>
                    <p:nvPr/>
                  </p:nvSpPr>
                  <p:spPr>
                    <a:xfrm>
                      <a:off x="6344227" y="2770909"/>
                      <a:ext cx="230909" cy="825501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accent6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2" name="Oval 171"/>
                    <p:cNvSpPr/>
                    <p:nvPr/>
                  </p:nvSpPr>
                  <p:spPr>
                    <a:xfrm>
                      <a:off x="6344227" y="2667000"/>
                      <a:ext cx="230909" cy="242454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6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69" name="Rectangle 168"/>
                  <p:cNvSpPr/>
                  <p:nvPr/>
                </p:nvSpPr>
                <p:spPr>
                  <a:xfrm>
                    <a:off x="6523187" y="2668091"/>
                    <a:ext cx="519545" cy="242454"/>
                  </a:xfrm>
                  <a:prstGeom prst="rect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0" name="Group 159"/>
                <p:cNvGrpSpPr/>
                <p:nvPr/>
              </p:nvGrpSpPr>
              <p:grpSpPr>
                <a:xfrm>
                  <a:off x="7048027" y="2667933"/>
                  <a:ext cx="627478" cy="1050637"/>
                  <a:chOff x="5797248" y="2598350"/>
                  <a:chExt cx="627478" cy="1050637"/>
                </a:xfrm>
                <a:grpFill/>
              </p:grpSpPr>
              <p:grpSp>
                <p:nvGrpSpPr>
                  <p:cNvPr id="162" name="Group 161"/>
                  <p:cNvGrpSpPr/>
                  <p:nvPr/>
                </p:nvGrpSpPr>
                <p:grpSpPr>
                  <a:xfrm>
                    <a:off x="6193817" y="2598350"/>
                    <a:ext cx="230909" cy="1050637"/>
                    <a:chOff x="6124547" y="2598350"/>
                    <a:chExt cx="230909" cy="1050637"/>
                  </a:xfrm>
                  <a:grpFill/>
                </p:grpSpPr>
                <p:sp>
                  <p:nvSpPr>
                    <p:cNvPr id="165" name="Oval 164"/>
                    <p:cNvSpPr/>
                    <p:nvPr/>
                  </p:nvSpPr>
                  <p:spPr>
                    <a:xfrm>
                      <a:off x="6124547" y="3406533"/>
                      <a:ext cx="230909" cy="242454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6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6" name="Rectangle 165"/>
                    <p:cNvSpPr/>
                    <p:nvPr/>
                  </p:nvSpPr>
                  <p:spPr>
                    <a:xfrm>
                      <a:off x="6124547" y="2702259"/>
                      <a:ext cx="230909" cy="825501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accent6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7" name="Oval 166"/>
                    <p:cNvSpPr/>
                    <p:nvPr/>
                  </p:nvSpPr>
                  <p:spPr>
                    <a:xfrm>
                      <a:off x="6124547" y="2598350"/>
                      <a:ext cx="230909" cy="242454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6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63" name="Rectangle 162"/>
                  <p:cNvSpPr/>
                  <p:nvPr/>
                </p:nvSpPr>
                <p:spPr>
                  <a:xfrm>
                    <a:off x="5797248" y="2598508"/>
                    <a:ext cx="519545" cy="242454"/>
                  </a:xfrm>
                  <a:prstGeom prst="rect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6123335" y="2809605"/>
                    <a:ext cx="77346" cy="91440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1" name="Oval 160"/>
                <p:cNvSpPr/>
                <p:nvPr/>
              </p:nvSpPr>
              <p:spPr>
                <a:xfrm>
                  <a:off x="6654702" y="2870598"/>
                  <a:ext cx="77346" cy="91440"/>
                </a:xfrm>
                <a:prstGeom prst="ellipse">
                  <a:avLst/>
                </a:prstGeom>
                <a:grpFill/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7767216" y="1919184"/>
                <a:ext cx="1251712" cy="2857501"/>
                <a:chOff x="6423793" y="1962726"/>
                <a:chExt cx="1251712" cy="2857501"/>
              </a:xfrm>
              <a:grpFill/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6731001" y="2667000"/>
                  <a:ext cx="646546" cy="1154545"/>
                </a:xfrm>
                <a:prstGeom prst="rect">
                  <a:avLst/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6731000" y="3717637"/>
                  <a:ext cx="230909" cy="981363"/>
                </a:xfrm>
                <a:prstGeom prst="rect">
                  <a:avLst/>
                </a:prstGeom>
                <a:grpFill/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>
                  <a:off x="6730999" y="4577773"/>
                  <a:ext cx="230909" cy="242454"/>
                </a:xfrm>
                <a:prstGeom prst="ellipse">
                  <a:avLst/>
                </a:prstGeom>
                <a:grpFill/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Rectangle 133"/>
                <p:cNvSpPr/>
                <p:nvPr/>
              </p:nvSpPr>
              <p:spPr>
                <a:xfrm>
                  <a:off x="7146637" y="3717637"/>
                  <a:ext cx="230909" cy="981363"/>
                </a:xfrm>
                <a:prstGeom prst="rect">
                  <a:avLst/>
                </a:prstGeom>
                <a:grpFill/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7146637" y="4577773"/>
                  <a:ext cx="230909" cy="242454"/>
                </a:xfrm>
                <a:prstGeom prst="ellipse">
                  <a:avLst/>
                </a:prstGeom>
                <a:grpFill/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6961910" y="3717637"/>
                  <a:ext cx="184727" cy="242454"/>
                </a:xfrm>
                <a:prstGeom prst="ellipse">
                  <a:avLst/>
                </a:prstGeom>
                <a:solidFill>
                  <a:srgbClr val="4F81B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6731001" y="1962726"/>
                  <a:ext cx="663864" cy="623455"/>
                </a:xfrm>
                <a:prstGeom prst="ellipse">
                  <a:avLst/>
                </a:prstGeom>
                <a:grpFill/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8" name="Group 137"/>
                <p:cNvGrpSpPr/>
                <p:nvPr/>
              </p:nvGrpSpPr>
              <p:grpSpPr>
                <a:xfrm>
                  <a:off x="6423793" y="2667000"/>
                  <a:ext cx="629235" cy="1050637"/>
                  <a:chOff x="6413497" y="2667000"/>
                  <a:chExt cx="629235" cy="1050637"/>
                </a:xfrm>
                <a:grpFill/>
              </p:grpSpPr>
              <p:grpSp>
                <p:nvGrpSpPr>
                  <p:cNvPr id="147" name="Group 146"/>
                  <p:cNvGrpSpPr/>
                  <p:nvPr/>
                </p:nvGrpSpPr>
                <p:grpSpPr>
                  <a:xfrm>
                    <a:off x="6413497" y="2667000"/>
                    <a:ext cx="230909" cy="1050637"/>
                    <a:chOff x="6344227" y="2667000"/>
                    <a:chExt cx="230909" cy="1050637"/>
                  </a:xfrm>
                  <a:grpFill/>
                </p:grpSpPr>
                <p:sp>
                  <p:nvSpPr>
                    <p:cNvPr id="149" name="Oval 148"/>
                    <p:cNvSpPr/>
                    <p:nvPr/>
                  </p:nvSpPr>
                  <p:spPr>
                    <a:xfrm>
                      <a:off x="6344227" y="3475183"/>
                      <a:ext cx="230909" cy="242454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6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" name="Rectangle 149"/>
                    <p:cNvSpPr/>
                    <p:nvPr/>
                  </p:nvSpPr>
                  <p:spPr>
                    <a:xfrm>
                      <a:off x="6344227" y="2770909"/>
                      <a:ext cx="230909" cy="825501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accent6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" name="Oval 150"/>
                    <p:cNvSpPr/>
                    <p:nvPr/>
                  </p:nvSpPr>
                  <p:spPr>
                    <a:xfrm>
                      <a:off x="6344227" y="2667000"/>
                      <a:ext cx="230909" cy="242454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6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48" name="Rectangle 147"/>
                  <p:cNvSpPr/>
                  <p:nvPr/>
                </p:nvSpPr>
                <p:spPr>
                  <a:xfrm>
                    <a:off x="6523187" y="2668091"/>
                    <a:ext cx="519545" cy="242454"/>
                  </a:xfrm>
                  <a:prstGeom prst="rect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9" name="Group 138"/>
                <p:cNvGrpSpPr/>
                <p:nvPr/>
              </p:nvGrpSpPr>
              <p:grpSpPr>
                <a:xfrm>
                  <a:off x="7048027" y="2667933"/>
                  <a:ext cx="627478" cy="1050637"/>
                  <a:chOff x="5797248" y="2598350"/>
                  <a:chExt cx="627478" cy="1050637"/>
                </a:xfrm>
                <a:grpFill/>
              </p:grpSpPr>
              <p:grpSp>
                <p:nvGrpSpPr>
                  <p:cNvPr id="141" name="Group 140"/>
                  <p:cNvGrpSpPr/>
                  <p:nvPr/>
                </p:nvGrpSpPr>
                <p:grpSpPr>
                  <a:xfrm>
                    <a:off x="6193817" y="2598350"/>
                    <a:ext cx="230909" cy="1050637"/>
                    <a:chOff x="6124547" y="2598350"/>
                    <a:chExt cx="230909" cy="1050637"/>
                  </a:xfrm>
                  <a:grpFill/>
                </p:grpSpPr>
                <p:sp>
                  <p:nvSpPr>
                    <p:cNvPr id="144" name="Oval 143"/>
                    <p:cNvSpPr/>
                    <p:nvPr/>
                  </p:nvSpPr>
                  <p:spPr>
                    <a:xfrm>
                      <a:off x="6124547" y="3406533"/>
                      <a:ext cx="230909" cy="242454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6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" name="Rectangle 144"/>
                    <p:cNvSpPr/>
                    <p:nvPr/>
                  </p:nvSpPr>
                  <p:spPr>
                    <a:xfrm>
                      <a:off x="6124547" y="2702259"/>
                      <a:ext cx="230909" cy="825501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accent6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" name="Oval 145"/>
                    <p:cNvSpPr/>
                    <p:nvPr/>
                  </p:nvSpPr>
                  <p:spPr>
                    <a:xfrm>
                      <a:off x="6124547" y="2598350"/>
                      <a:ext cx="230909" cy="242454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6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42" name="Rectangle 141"/>
                  <p:cNvSpPr/>
                  <p:nvPr/>
                </p:nvSpPr>
                <p:spPr>
                  <a:xfrm>
                    <a:off x="5797248" y="2598508"/>
                    <a:ext cx="519545" cy="242454"/>
                  </a:xfrm>
                  <a:prstGeom prst="rect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" name="Oval 142"/>
                  <p:cNvSpPr/>
                  <p:nvPr/>
                </p:nvSpPr>
                <p:spPr>
                  <a:xfrm>
                    <a:off x="6123335" y="2809605"/>
                    <a:ext cx="77346" cy="91440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40" name="Oval 139"/>
                <p:cNvSpPr/>
                <p:nvPr/>
              </p:nvSpPr>
              <p:spPr>
                <a:xfrm>
                  <a:off x="6654702" y="2870598"/>
                  <a:ext cx="77346" cy="91440"/>
                </a:xfrm>
                <a:prstGeom prst="ellipse">
                  <a:avLst/>
                </a:prstGeom>
                <a:grpFill/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25" name="Oval 124"/>
            <p:cNvSpPr/>
            <p:nvPr/>
          </p:nvSpPr>
          <p:spPr>
            <a:xfrm>
              <a:off x="4649875" y="2239580"/>
              <a:ext cx="663864" cy="623455"/>
            </a:xfrm>
            <a:prstGeom prst="ellipse">
              <a:avLst/>
            </a:prstGeom>
            <a:grpFill/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6059927" y="2239580"/>
              <a:ext cx="663864" cy="623455"/>
            </a:xfrm>
            <a:prstGeom prst="ellipse">
              <a:avLst/>
            </a:prstGeom>
            <a:grpFill/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5346330" y="1523815"/>
              <a:ext cx="663864" cy="623455"/>
            </a:xfrm>
            <a:prstGeom prst="ellipse">
              <a:avLst/>
            </a:prstGeom>
            <a:grpFill/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1085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Crowds and Machines </a:t>
            </a:r>
            <a:b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</a:br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Work Together</a:t>
            </a: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Extensible library of data cleaning tools</a:t>
            </a:r>
          </a:p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Tools are: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Automated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Human-powered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Hybrid</a:t>
            </a:r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128026" y="2917534"/>
            <a:ext cx="4850348" cy="3549602"/>
            <a:chOff x="2273353" y="2781241"/>
            <a:chExt cx="4314944" cy="3157780"/>
          </a:xfrm>
        </p:grpSpPr>
        <p:sp>
          <p:nvSpPr>
            <p:cNvPr id="13" name="Rectangle 12"/>
            <p:cNvSpPr/>
            <p:nvPr/>
          </p:nvSpPr>
          <p:spPr>
            <a:xfrm>
              <a:off x="3247517" y="3089401"/>
              <a:ext cx="552195" cy="2029443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490502" y="4684888"/>
              <a:ext cx="552195" cy="43395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10335" y="4925563"/>
              <a:ext cx="552195" cy="19328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686" y="5320741"/>
              <a:ext cx="808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Crowd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297232" y="5292690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Machine</a:t>
              </a:r>
            </a:p>
            <a:p>
              <a:r>
                <a:rPr lang="en-US" b="1" dirty="0" smtClean="0">
                  <a:solidFill>
                    <a:schemeClr val="bg1"/>
                  </a:solidFill>
                </a:rPr>
                <a:t>Learning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34137" y="5320741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Regex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2979472" y="2781241"/>
              <a:ext cx="0" cy="2415246"/>
            </a:xfrm>
            <a:prstGeom prst="line">
              <a:avLst/>
            </a:prstGeom>
            <a:ln w="76200" cmpd="sng">
              <a:solidFill>
                <a:schemeClr val="bg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 rot="16200000">
              <a:off x="2095210" y="3818879"/>
              <a:ext cx="817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Time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2965667" y="5196487"/>
              <a:ext cx="3622630" cy="0"/>
            </a:xfrm>
            <a:prstGeom prst="line">
              <a:avLst/>
            </a:prstGeom>
            <a:ln w="76200" cmpd="sng">
              <a:solidFill>
                <a:schemeClr val="bg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F453668-BDB8-DC4B-AB9B-DABB58728B5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72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Active Learning and Crowds</a:t>
            </a: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Choose informative training points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8523" y="2494256"/>
            <a:ext cx="1843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Helvetica"/>
                <a:cs typeface="Helvetica"/>
              </a:rPr>
              <a:t>Not </a:t>
            </a:r>
          </a:p>
          <a:p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Helvetica"/>
                <a:cs typeface="Helvetica"/>
              </a:rPr>
              <a:t>Informative</a:t>
            </a:r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95657" y="2093588"/>
            <a:ext cx="5837899" cy="2031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Helvetica"/>
                <a:cs typeface="Helvetica"/>
              </a:rPr>
              <a:t>Are these the same?</a:t>
            </a:r>
          </a:p>
          <a:p>
            <a:r>
              <a:rPr lang="en-US" i="1" dirty="0" smtClean="0">
                <a:solidFill>
                  <a:srgbClr val="FFFFFF"/>
                </a:solidFill>
                <a:latin typeface="Helvetica"/>
                <a:cs typeface="Helvetica"/>
              </a:rPr>
              <a:t>Stanford Department of IEOR</a:t>
            </a:r>
          </a:p>
          <a:p>
            <a:endParaRPr lang="en-US" i="1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r>
              <a:rPr lang="en-US" i="1" dirty="0" smtClean="0">
                <a:solidFill>
                  <a:srgbClr val="FFFFFF"/>
                </a:solidFill>
                <a:latin typeface="Helvetica"/>
                <a:cs typeface="Helvetica"/>
              </a:rPr>
              <a:t>UC Berkeley Stats</a:t>
            </a:r>
          </a:p>
          <a:p>
            <a:endParaRPr lang="en-US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Helvetica"/>
                <a:ea typeface="Wingdings"/>
                <a:cs typeface="Helvetica"/>
                <a:sym typeface="Wingdings"/>
              </a:rPr>
              <a:t></a:t>
            </a:r>
            <a:r>
              <a:rPr lang="en-US" dirty="0">
                <a:solidFill>
                  <a:srgbClr val="FFFFFF"/>
                </a:solidFill>
                <a:latin typeface="Helvetica"/>
                <a:cs typeface="Helvetica"/>
                <a:sym typeface="Wingdings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Yes </a:t>
            </a:r>
          </a:p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Helvetica"/>
                <a:ea typeface="Wingdings"/>
                <a:cs typeface="Helvetica"/>
                <a:sym typeface="Wingdings"/>
              </a:rPr>
              <a:t></a:t>
            </a:r>
            <a:r>
              <a:rPr lang="en-US" dirty="0">
                <a:solidFill>
                  <a:srgbClr val="FFFFFF"/>
                </a:solidFill>
                <a:latin typeface="Helvetica"/>
                <a:cs typeface="Helvetica"/>
                <a:sym typeface="Wingdings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  <a:sym typeface="Wingdings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No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18523" y="5118599"/>
            <a:ext cx="1843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3"/>
                </a:solidFill>
                <a:latin typeface="Helvetica"/>
                <a:cs typeface="Helvetica"/>
              </a:rPr>
              <a:t>Informative</a:t>
            </a:r>
            <a:endParaRPr lang="en-US" sz="2400" b="1" dirty="0">
              <a:solidFill>
                <a:schemeClr val="accent3"/>
              </a:solidFill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95658" y="4272677"/>
            <a:ext cx="5837898" cy="23083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Helvetica"/>
                <a:cs typeface="Helvetica"/>
              </a:rPr>
              <a:t>Are these the same?</a:t>
            </a:r>
          </a:p>
          <a:p>
            <a:r>
              <a:rPr lang="en-US" i="1" dirty="0" smtClean="0">
                <a:solidFill>
                  <a:srgbClr val="FFFFFF"/>
                </a:solidFill>
                <a:latin typeface="Helvetica"/>
                <a:cs typeface="Helvetica"/>
              </a:rPr>
              <a:t>Department of Mathematics Stanford University</a:t>
            </a:r>
          </a:p>
          <a:p>
            <a:endParaRPr lang="en-US" i="1" dirty="0">
              <a:solidFill>
                <a:srgbClr val="FFFFFF"/>
              </a:solidFill>
              <a:latin typeface="Helvetica"/>
              <a:cs typeface="Helvetica"/>
            </a:endParaRPr>
          </a:p>
          <a:p>
            <a:r>
              <a:rPr lang="en-US" i="1" dirty="0" smtClean="0">
                <a:solidFill>
                  <a:srgbClr val="FFFFFF"/>
                </a:solidFill>
                <a:latin typeface="Helvetica"/>
                <a:cs typeface="Helvetica"/>
              </a:rPr>
              <a:t>University of California Berkeley Department of Mathematics</a:t>
            </a:r>
            <a:endParaRPr lang="en-US" i="1" dirty="0">
              <a:solidFill>
                <a:srgbClr val="FFFFFF"/>
              </a:solidFill>
              <a:latin typeface="Helvetica"/>
              <a:cs typeface="Helvetica"/>
            </a:endParaRPr>
          </a:p>
          <a:p>
            <a:endParaRPr lang="en-US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Helvetica"/>
                <a:ea typeface="Wingdings"/>
                <a:cs typeface="Helvetica"/>
                <a:sym typeface="Wingdings"/>
              </a:rPr>
              <a:t></a:t>
            </a:r>
            <a:r>
              <a:rPr lang="en-US" dirty="0">
                <a:solidFill>
                  <a:srgbClr val="FFFFFF"/>
                </a:solidFill>
                <a:latin typeface="Helvetica"/>
                <a:cs typeface="Helvetica"/>
                <a:sym typeface="Wingdings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Yes </a:t>
            </a:r>
          </a:p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Helvetica"/>
                <a:ea typeface="Wingdings"/>
                <a:cs typeface="Helvetica"/>
                <a:sym typeface="Wingdings"/>
              </a:rPr>
              <a:t></a:t>
            </a:r>
            <a:r>
              <a:rPr lang="en-US" dirty="0">
                <a:solidFill>
                  <a:srgbClr val="FFFFFF"/>
                </a:solidFill>
                <a:latin typeface="Helvetica"/>
                <a:cs typeface="Helvetica"/>
                <a:sym typeface="Wingdings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  <a:sym typeface="Wingdings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No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484630"/>
            <a:ext cx="2133600" cy="365125"/>
          </a:xfrm>
        </p:spPr>
        <p:txBody>
          <a:bodyPr/>
          <a:lstStyle/>
          <a:p>
            <a:fld id="{2F453668-BDB8-DC4B-AB9B-DABB58728B5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5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Active Learning and Crowds</a:t>
            </a: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Choose informative training points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8523" y="2494256"/>
            <a:ext cx="1843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Helvetica"/>
                <a:cs typeface="Helvetica"/>
              </a:rPr>
              <a:t>Not </a:t>
            </a:r>
          </a:p>
          <a:p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Helvetica"/>
                <a:cs typeface="Helvetica"/>
              </a:rPr>
              <a:t>Informative</a:t>
            </a:r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95657" y="2093588"/>
            <a:ext cx="5837899" cy="2031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Helvetica"/>
                <a:cs typeface="Helvetica"/>
              </a:rPr>
              <a:t>Are these the same?</a:t>
            </a:r>
          </a:p>
          <a:p>
            <a:r>
              <a:rPr lang="en-US" i="1" dirty="0" smtClean="0">
                <a:solidFill>
                  <a:srgbClr val="FFFFFF"/>
                </a:solidFill>
                <a:latin typeface="Helvetica"/>
                <a:cs typeface="Helvetica"/>
              </a:rPr>
              <a:t>Stanford Department of IEOR</a:t>
            </a:r>
          </a:p>
          <a:p>
            <a:endParaRPr lang="en-US" i="1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r>
              <a:rPr lang="en-US" i="1" dirty="0" smtClean="0">
                <a:solidFill>
                  <a:srgbClr val="FFFFFF"/>
                </a:solidFill>
                <a:latin typeface="Helvetica"/>
                <a:cs typeface="Helvetica"/>
              </a:rPr>
              <a:t>UC Berkeley Stats</a:t>
            </a:r>
          </a:p>
          <a:p>
            <a:endParaRPr lang="en-US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Helvetica"/>
                <a:ea typeface="Wingdings"/>
                <a:cs typeface="Helvetica"/>
                <a:sym typeface="Wingdings"/>
              </a:rPr>
              <a:t></a:t>
            </a:r>
            <a:r>
              <a:rPr lang="en-US" dirty="0">
                <a:solidFill>
                  <a:srgbClr val="FFFFFF"/>
                </a:solidFill>
                <a:latin typeface="Helvetica"/>
                <a:cs typeface="Helvetica"/>
                <a:sym typeface="Wingdings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Yes </a:t>
            </a:r>
          </a:p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Helvetica"/>
                <a:ea typeface="Wingdings"/>
                <a:cs typeface="Helvetica"/>
                <a:sym typeface="Wingdings"/>
              </a:rPr>
              <a:t></a:t>
            </a:r>
            <a:r>
              <a:rPr lang="en-US" dirty="0">
                <a:solidFill>
                  <a:srgbClr val="FFFFFF"/>
                </a:solidFill>
                <a:latin typeface="Helvetica"/>
                <a:cs typeface="Helvetica"/>
                <a:sym typeface="Wingdings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  <a:sym typeface="Wingdings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No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18523" y="5118599"/>
            <a:ext cx="1843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3"/>
                </a:solidFill>
                <a:latin typeface="Helvetica"/>
                <a:cs typeface="Helvetica"/>
              </a:rPr>
              <a:t>Informative</a:t>
            </a:r>
            <a:endParaRPr lang="en-US" sz="2400" b="1" dirty="0">
              <a:solidFill>
                <a:schemeClr val="accent3"/>
              </a:solidFill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95658" y="4272677"/>
            <a:ext cx="5837898" cy="23083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Helvetica"/>
                <a:cs typeface="Helvetica"/>
              </a:rPr>
              <a:t>Are these the same?</a:t>
            </a:r>
          </a:p>
          <a:p>
            <a:r>
              <a:rPr lang="en-US" i="1" dirty="0" smtClean="0">
                <a:solidFill>
                  <a:srgbClr val="FFB508"/>
                </a:solidFill>
                <a:latin typeface="Helvetica"/>
                <a:cs typeface="Helvetica"/>
              </a:rPr>
              <a:t>Department of Mathematics </a:t>
            </a:r>
            <a:r>
              <a:rPr lang="en-US" i="1" dirty="0" smtClean="0">
                <a:solidFill>
                  <a:srgbClr val="FFFFFF"/>
                </a:solidFill>
                <a:latin typeface="Helvetica"/>
                <a:cs typeface="Helvetica"/>
              </a:rPr>
              <a:t>Stanford </a:t>
            </a:r>
            <a:r>
              <a:rPr lang="en-US" i="1" dirty="0" smtClean="0">
                <a:solidFill>
                  <a:srgbClr val="FFB508"/>
                </a:solidFill>
                <a:latin typeface="Helvetica"/>
                <a:cs typeface="Helvetica"/>
              </a:rPr>
              <a:t>University</a:t>
            </a:r>
          </a:p>
          <a:p>
            <a:endParaRPr lang="en-US" i="1" dirty="0">
              <a:solidFill>
                <a:srgbClr val="FFFFFF"/>
              </a:solidFill>
              <a:latin typeface="Helvetica"/>
              <a:cs typeface="Helvetica"/>
            </a:endParaRPr>
          </a:p>
          <a:p>
            <a:r>
              <a:rPr lang="en-US" i="1" dirty="0" smtClean="0">
                <a:solidFill>
                  <a:srgbClr val="FFB508"/>
                </a:solidFill>
                <a:latin typeface="Helvetica"/>
                <a:cs typeface="Helvetica"/>
              </a:rPr>
              <a:t>University</a:t>
            </a:r>
            <a:r>
              <a:rPr lang="en-US" i="1" dirty="0" smtClean="0">
                <a:solidFill>
                  <a:srgbClr val="FFFFFF"/>
                </a:solidFill>
                <a:latin typeface="Helvetica"/>
                <a:cs typeface="Helvetica"/>
              </a:rPr>
              <a:t> of California Berkeley </a:t>
            </a:r>
            <a:r>
              <a:rPr lang="en-US" i="1" dirty="0" smtClean="0">
                <a:solidFill>
                  <a:srgbClr val="FFB508"/>
                </a:solidFill>
                <a:latin typeface="Helvetica"/>
                <a:cs typeface="Helvetica"/>
              </a:rPr>
              <a:t>Department of Mathematics</a:t>
            </a:r>
            <a:endParaRPr lang="en-US" i="1" dirty="0">
              <a:solidFill>
                <a:srgbClr val="FFB508"/>
              </a:solidFill>
              <a:latin typeface="Helvetica"/>
              <a:cs typeface="Helvetica"/>
            </a:endParaRPr>
          </a:p>
          <a:p>
            <a:endParaRPr lang="en-US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Helvetica"/>
                <a:ea typeface="Wingdings"/>
                <a:cs typeface="Helvetica"/>
                <a:sym typeface="Wingdings"/>
              </a:rPr>
              <a:t></a:t>
            </a:r>
            <a:r>
              <a:rPr lang="en-US" dirty="0">
                <a:solidFill>
                  <a:srgbClr val="FFFFFF"/>
                </a:solidFill>
                <a:latin typeface="Helvetica"/>
                <a:cs typeface="Helvetica"/>
                <a:sym typeface="Wingdings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Yes </a:t>
            </a:r>
          </a:p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Helvetica"/>
                <a:ea typeface="Wingdings"/>
                <a:cs typeface="Helvetica"/>
                <a:sym typeface="Wingdings"/>
              </a:rPr>
              <a:t></a:t>
            </a:r>
            <a:r>
              <a:rPr lang="en-US" dirty="0">
                <a:solidFill>
                  <a:srgbClr val="FFFFFF"/>
                </a:solidFill>
                <a:latin typeface="Helvetica"/>
                <a:cs typeface="Helvetica"/>
                <a:sym typeface="Wingdings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  <a:sym typeface="Wingdings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No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480047"/>
            <a:ext cx="2133600" cy="365125"/>
          </a:xfrm>
        </p:spPr>
        <p:txBody>
          <a:bodyPr/>
          <a:lstStyle/>
          <a:p>
            <a:fld id="{2F453668-BDB8-DC4B-AB9B-DABB58728B5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15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The SampleClean Architecture</a:t>
            </a:r>
            <a:endParaRPr lang="en-US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F453668-BDB8-DC4B-AB9B-DABB58728B54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56444" y="935321"/>
            <a:ext cx="8022130" cy="5682991"/>
            <a:chOff x="56444" y="935321"/>
            <a:chExt cx="8022130" cy="5682991"/>
          </a:xfrm>
        </p:grpSpPr>
        <p:grpSp>
          <p:nvGrpSpPr>
            <p:cNvPr id="23" name="Group 22"/>
            <p:cNvGrpSpPr/>
            <p:nvPr/>
          </p:nvGrpSpPr>
          <p:grpSpPr>
            <a:xfrm>
              <a:off x="56444" y="935321"/>
              <a:ext cx="8022130" cy="5682991"/>
              <a:chOff x="56444" y="935321"/>
              <a:chExt cx="8022130" cy="5682991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2527231" y="4642556"/>
                <a:ext cx="2440369" cy="181818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400" dirty="0" smtClean="0">
                    <a:solidFill>
                      <a:srgbClr val="FFFFFF"/>
                    </a:solidFill>
                  </a:rPr>
                  <a:t>Data Cleaning Library</a:t>
                </a:r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35093" y="935321"/>
                <a:ext cx="752311" cy="913329"/>
              </a:xfrm>
              <a:prstGeom prst="rect">
                <a:avLst/>
              </a:prstGeom>
            </p:spPr>
          </p:pic>
          <p:sp>
            <p:nvSpPr>
              <p:cNvPr id="110" name="Rectangle 109"/>
              <p:cNvSpPr/>
              <p:nvPr/>
            </p:nvSpPr>
            <p:spPr>
              <a:xfrm>
                <a:off x="2278972" y="2121574"/>
                <a:ext cx="5799602" cy="449673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Can 110"/>
              <p:cNvSpPr/>
              <p:nvPr/>
            </p:nvSpPr>
            <p:spPr>
              <a:xfrm>
                <a:off x="6201908" y="4712874"/>
                <a:ext cx="1340555" cy="1714618"/>
              </a:xfrm>
              <a:prstGeom prst="can">
                <a:avLst/>
              </a:prstGeom>
              <a:solidFill>
                <a:srgbClr val="40404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rgbClr val="000000"/>
                    </a:solidFill>
                  </a:rPr>
                  <a:t>Clean Sample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" name="Right Arrow 111"/>
              <p:cNvSpPr/>
              <p:nvPr/>
            </p:nvSpPr>
            <p:spPr>
              <a:xfrm rot="8100000">
                <a:off x="4194009" y="1762577"/>
                <a:ext cx="734322" cy="415234"/>
              </a:xfrm>
              <a:prstGeom prst="rightArrow">
                <a:avLst>
                  <a:gd name="adj1" fmla="val 36479"/>
                  <a:gd name="adj2" fmla="val 50000"/>
                </a:avLst>
              </a:prstGeom>
              <a:solidFill>
                <a:srgbClr val="FFFFFF"/>
              </a:solidFill>
              <a:ln w="19050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" name="Right Arrow 112"/>
              <p:cNvSpPr/>
              <p:nvPr/>
            </p:nvSpPr>
            <p:spPr>
              <a:xfrm rot="5400000">
                <a:off x="3382439" y="4040269"/>
                <a:ext cx="661672" cy="441463"/>
              </a:xfrm>
              <a:prstGeom prst="rightArrow">
                <a:avLst>
                  <a:gd name="adj1" fmla="val 36479"/>
                  <a:gd name="adj2" fmla="val 50000"/>
                </a:avLst>
              </a:prstGeom>
              <a:solidFill>
                <a:srgbClr val="FFFFFF"/>
              </a:solidFill>
              <a:ln w="19050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" name="Right Arrow 113"/>
              <p:cNvSpPr/>
              <p:nvPr/>
            </p:nvSpPr>
            <p:spPr>
              <a:xfrm>
                <a:off x="5059929" y="5323606"/>
                <a:ext cx="1039345" cy="435698"/>
              </a:xfrm>
              <a:prstGeom prst="rightArrow">
                <a:avLst/>
              </a:prstGeom>
              <a:solidFill>
                <a:srgbClr val="FFFFFF"/>
              </a:solidFill>
              <a:ln w="19050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822549" y="1514014"/>
                <a:ext cx="22560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  <a:latin typeface="Helvetica"/>
                    <a:cs typeface="Helvetica"/>
                  </a:rPr>
                  <a:t>Issue Queries, </a:t>
                </a:r>
              </a:p>
              <a:p>
                <a:r>
                  <a:rPr lang="en-US" dirty="0" smtClean="0">
                    <a:solidFill>
                      <a:srgbClr val="FFFFFF"/>
                    </a:solidFill>
                    <a:latin typeface="Helvetica"/>
                    <a:cs typeface="Helvetica"/>
                  </a:rPr>
                  <a:t>      Get Results</a:t>
                </a:r>
                <a:endParaRPr lang="en-US" dirty="0">
                  <a:solidFill>
                    <a:srgbClr val="FFFFFF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2527231" y="1515781"/>
                <a:ext cx="27507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  <a:latin typeface="Helvetica"/>
                    <a:cs typeface="Helvetica"/>
                  </a:rPr>
                  <a:t>Declare Cleaning </a:t>
                </a:r>
              </a:p>
              <a:p>
                <a:r>
                  <a:rPr lang="en-US" dirty="0" smtClean="0">
                    <a:solidFill>
                      <a:srgbClr val="FFFFFF"/>
                    </a:solidFill>
                    <a:latin typeface="Helvetica"/>
                    <a:cs typeface="Helvetica"/>
                  </a:rPr>
                  <a:t>Operations</a:t>
                </a:r>
              </a:p>
            </p:txBody>
          </p:sp>
          <p:sp>
            <p:nvSpPr>
              <p:cNvPr id="117" name="Left-Right Arrow 116"/>
              <p:cNvSpPr/>
              <p:nvPr/>
            </p:nvSpPr>
            <p:spPr>
              <a:xfrm rot="13500000">
                <a:off x="5294886" y="1786171"/>
                <a:ext cx="745184" cy="356387"/>
              </a:xfrm>
              <a:prstGeom prst="leftRightArrow">
                <a:avLst>
                  <a:gd name="adj1" fmla="val 40670"/>
                  <a:gd name="adj2" fmla="val 50000"/>
                </a:avLst>
              </a:prstGeom>
              <a:solidFill>
                <a:srgbClr val="FFFFFF"/>
              </a:solidFill>
              <a:ln w="19050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Left-Right Arrow 117"/>
              <p:cNvSpPr/>
              <p:nvPr/>
            </p:nvSpPr>
            <p:spPr>
              <a:xfrm rot="5400000">
                <a:off x="6534903" y="4078167"/>
                <a:ext cx="655177" cy="359176"/>
              </a:xfrm>
              <a:prstGeom prst="leftRightArrow">
                <a:avLst>
                  <a:gd name="adj1" fmla="val 45843"/>
                  <a:gd name="adj2" fmla="val 50000"/>
                </a:avLst>
              </a:prstGeom>
              <a:solidFill>
                <a:srgbClr val="FFFFFF"/>
              </a:solidFill>
              <a:ln w="19050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Can 118"/>
              <p:cNvSpPr/>
              <p:nvPr/>
            </p:nvSpPr>
            <p:spPr>
              <a:xfrm>
                <a:off x="56444" y="4588067"/>
                <a:ext cx="1587715" cy="2003226"/>
              </a:xfrm>
              <a:prstGeom prst="can">
                <a:avLst/>
              </a:prstGeom>
              <a:solidFill>
                <a:srgbClr val="40404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rgbClr val="000000"/>
                    </a:solidFill>
                  </a:rPr>
                  <a:t>Dirty 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Sample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" name="Right Arrow 119"/>
              <p:cNvSpPr/>
              <p:nvPr/>
            </p:nvSpPr>
            <p:spPr>
              <a:xfrm>
                <a:off x="1718234" y="5323606"/>
                <a:ext cx="750891" cy="435698"/>
              </a:xfrm>
              <a:prstGeom prst="rightArrow">
                <a:avLst/>
              </a:prstGeom>
              <a:solidFill>
                <a:srgbClr val="FFFFFF"/>
              </a:solidFill>
              <a:ln w="19050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11221" y="5589680"/>
              <a:ext cx="1065411" cy="5549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" name="Group 34"/>
            <p:cNvGrpSpPr>
              <a:grpSpLocks noChangeAspect="1"/>
            </p:cNvGrpSpPr>
            <p:nvPr/>
          </p:nvGrpSpPr>
          <p:grpSpPr>
            <a:xfrm>
              <a:off x="2657691" y="5438503"/>
              <a:ext cx="834851" cy="937596"/>
              <a:chOff x="3675721" y="1523815"/>
              <a:chExt cx="3981628" cy="4439166"/>
            </a:xfrm>
            <a:solidFill>
              <a:schemeClr val="accent6"/>
            </a:solidFill>
          </p:grpSpPr>
          <p:grpSp>
            <p:nvGrpSpPr>
              <p:cNvPr id="36" name="Group 35"/>
              <p:cNvGrpSpPr/>
              <p:nvPr/>
            </p:nvGrpSpPr>
            <p:grpSpPr>
              <a:xfrm>
                <a:off x="3675721" y="3105480"/>
                <a:ext cx="3981628" cy="2857501"/>
                <a:chOff x="5037300" y="1919184"/>
                <a:chExt cx="3981628" cy="2857501"/>
              </a:xfrm>
              <a:grpFill/>
            </p:grpSpPr>
            <p:grpSp>
              <p:nvGrpSpPr>
                <p:cNvPr id="40" name="Group 39"/>
                <p:cNvGrpSpPr/>
                <p:nvPr/>
              </p:nvGrpSpPr>
              <p:grpSpPr>
                <a:xfrm>
                  <a:off x="6400703" y="1919184"/>
                  <a:ext cx="1251712" cy="2857501"/>
                  <a:chOff x="6423793" y="1962726"/>
                  <a:chExt cx="1251712" cy="2857501"/>
                </a:xfrm>
                <a:grpFill/>
              </p:grpSpPr>
              <p:sp>
                <p:nvSpPr>
                  <p:cNvPr id="85" name="Rectangle 84"/>
                  <p:cNvSpPr/>
                  <p:nvPr/>
                </p:nvSpPr>
                <p:spPr>
                  <a:xfrm>
                    <a:off x="6731001" y="2667000"/>
                    <a:ext cx="646546" cy="115454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Rectangle 85"/>
                  <p:cNvSpPr/>
                  <p:nvPr/>
                </p:nvSpPr>
                <p:spPr>
                  <a:xfrm>
                    <a:off x="6731000" y="3717637"/>
                    <a:ext cx="230909" cy="981363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Oval 86"/>
                  <p:cNvSpPr/>
                  <p:nvPr/>
                </p:nvSpPr>
                <p:spPr>
                  <a:xfrm>
                    <a:off x="6730999" y="4577773"/>
                    <a:ext cx="230909" cy="242454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Rectangle 87"/>
                  <p:cNvSpPr/>
                  <p:nvPr/>
                </p:nvSpPr>
                <p:spPr>
                  <a:xfrm>
                    <a:off x="7146637" y="3717637"/>
                    <a:ext cx="230909" cy="981363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Oval 88"/>
                  <p:cNvSpPr/>
                  <p:nvPr/>
                </p:nvSpPr>
                <p:spPr>
                  <a:xfrm>
                    <a:off x="7146637" y="4577773"/>
                    <a:ext cx="230909" cy="242454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Oval 89"/>
                  <p:cNvSpPr/>
                  <p:nvPr/>
                </p:nvSpPr>
                <p:spPr>
                  <a:xfrm>
                    <a:off x="6961910" y="3717637"/>
                    <a:ext cx="184727" cy="242454"/>
                  </a:xfrm>
                  <a:prstGeom prst="ellipse">
                    <a:avLst/>
                  </a:prstGeom>
                  <a:solidFill>
                    <a:srgbClr val="404040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Oval 90"/>
                  <p:cNvSpPr/>
                  <p:nvPr/>
                </p:nvSpPr>
                <p:spPr>
                  <a:xfrm>
                    <a:off x="6731001" y="1962726"/>
                    <a:ext cx="663864" cy="623455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92" name="Group 91"/>
                  <p:cNvGrpSpPr/>
                  <p:nvPr/>
                </p:nvGrpSpPr>
                <p:grpSpPr>
                  <a:xfrm>
                    <a:off x="6423793" y="2667000"/>
                    <a:ext cx="629235" cy="1050637"/>
                    <a:chOff x="6413497" y="2667000"/>
                    <a:chExt cx="629235" cy="1050637"/>
                  </a:xfrm>
                  <a:grpFill/>
                </p:grpSpPr>
                <p:grpSp>
                  <p:nvGrpSpPr>
                    <p:cNvPr id="101" name="Group 100"/>
                    <p:cNvGrpSpPr/>
                    <p:nvPr/>
                  </p:nvGrpSpPr>
                  <p:grpSpPr>
                    <a:xfrm>
                      <a:off x="6413497" y="2667000"/>
                      <a:ext cx="230909" cy="1050637"/>
                      <a:chOff x="6344227" y="2667000"/>
                      <a:chExt cx="230909" cy="1050637"/>
                    </a:xfrm>
                    <a:grpFill/>
                  </p:grpSpPr>
                  <p:sp>
                    <p:nvSpPr>
                      <p:cNvPr id="103" name="Oval 102"/>
                      <p:cNvSpPr/>
                      <p:nvPr/>
                    </p:nvSpPr>
                    <p:spPr>
                      <a:xfrm>
                        <a:off x="6344227" y="3475183"/>
                        <a:ext cx="230909" cy="242454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" name="Rectangle 103"/>
                      <p:cNvSpPr/>
                      <p:nvPr/>
                    </p:nvSpPr>
                    <p:spPr>
                      <a:xfrm>
                        <a:off x="6344227" y="2770909"/>
                        <a:ext cx="230909" cy="825501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5" name="Oval 104"/>
                      <p:cNvSpPr/>
                      <p:nvPr/>
                    </p:nvSpPr>
                    <p:spPr>
                      <a:xfrm>
                        <a:off x="6344227" y="2667000"/>
                        <a:ext cx="230909" cy="242454"/>
                      </a:xfrm>
                      <a:prstGeom prst="ellipse">
                        <a:avLst/>
                      </a:prstGeom>
                      <a:solidFill>
                        <a:srgbClr val="FCD5B5"/>
                      </a:solidFill>
                      <a:ln>
                        <a:solidFill>
                          <a:srgbClr val="FCD5B5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02" name="Rectangle 101"/>
                    <p:cNvSpPr/>
                    <p:nvPr/>
                  </p:nvSpPr>
                  <p:spPr>
                    <a:xfrm>
                      <a:off x="6523187" y="2668091"/>
                      <a:ext cx="519545" cy="242454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3" name="Group 92"/>
                  <p:cNvGrpSpPr/>
                  <p:nvPr/>
                </p:nvGrpSpPr>
                <p:grpSpPr>
                  <a:xfrm>
                    <a:off x="7048027" y="2667933"/>
                    <a:ext cx="627478" cy="1050637"/>
                    <a:chOff x="5797248" y="2598350"/>
                    <a:chExt cx="627478" cy="1050637"/>
                  </a:xfrm>
                  <a:grpFill/>
                </p:grpSpPr>
                <p:grpSp>
                  <p:nvGrpSpPr>
                    <p:cNvPr id="95" name="Group 94"/>
                    <p:cNvGrpSpPr/>
                    <p:nvPr/>
                  </p:nvGrpSpPr>
                  <p:grpSpPr>
                    <a:xfrm>
                      <a:off x="6193817" y="2598350"/>
                      <a:ext cx="230909" cy="1050637"/>
                      <a:chOff x="6124547" y="2598350"/>
                      <a:chExt cx="230909" cy="1050637"/>
                    </a:xfrm>
                    <a:grpFill/>
                  </p:grpSpPr>
                  <p:sp>
                    <p:nvSpPr>
                      <p:cNvPr id="98" name="Oval 97"/>
                      <p:cNvSpPr/>
                      <p:nvPr/>
                    </p:nvSpPr>
                    <p:spPr>
                      <a:xfrm>
                        <a:off x="6124547" y="3406533"/>
                        <a:ext cx="230909" cy="242454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9" name="Rectangle 98"/>
                      <p:cNvSpPr/>
                      <p:nvPr/>
                    </p:nvSpPr>
                    <p:spPr>
                      <a:xfrm>
                        <a:off x="6124547" y="2702259"/>
                        <a:ext cx="230909" cy="825501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0" name="Oval 99"/>
                      <p:cNvSpPr/>
                      <p:nvPr/>
                    </p:nvSpPr>
                    <p:spPr>
                      <a:xfrm>
                        <a:off x="6124547" y="2598350"/>
                        <a:ext cx="230909" cy="242454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96" name="Rectangle 95"/>
                    <p:cNvSpPr/>
                    <p:nvPr/>
                  </p:nvSpPr>
                  <p:spPr>
                    <a:xfrm>
                      <a:off x="5797248" y="2598508"/>
                      <a:ext cx="519545" cy="242454"/>
                    </a:xfrm>
                    <a:prstGeom prst="rect">
                      <a:avLst/>
                    </a:prstGeom>
                    <a:solidFill>
                      <a:srgbClr val="FCD5B5"/>
                    </a:solidFill>
                    <a:ln>
                      <a:solidFill>
                        <a:srgbClr val="FCD5B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7" name="Oval 96"/>
                    <p:cNvSpPr/>
                    <p:nvPr/>
                  </p:nvSpPr>
                  <p:spPr>
                    <a:xfrm>
                      <a:off x="6123335" y="2809605"/>
                      <a:ext cx="77346" cy="91440"/>
                    </a:xfrm>
                    <a:prstGeom prst="ellipse">
                      <a:avLst/>
                    </a:prstGeom>
                    <a:solidFill>
                      <a:srgbClr val="FCD5B5"/>
                    </a:solidFill>
                    <a:ln>
                      <a:solidFill>
                        <a:srgbClr val="FCD5B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94" name="Oval 93"/>
                  <p:cNvSpPr/>
                  <p:nvPr/>
                </p:nvSpPr>
                <p:spPr>
                  <a:xfrm>
                    <a:off x="6654702" y="2870598"/>
                    <a:ext cx="77346" cy="91440"/>
                  </a:xfrm>
                  <a:prstGeom prst="ellipse">
                    <a:avLst/>
                  </a:prstGeom>
                  <a:solidFill>
                    <a:srgbClr val="FCD5B5"/>
                  </a:solidFill>
                  <a:ln>
                    <a:solidFill>
                      <a:srgbClr val="FCD5B5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" name="Group 40"/>
                <p:cNvGrpSpPr/>
                <p:nvPr/>
              </p:nvGrpSpPr>
              <p:grpSpPr>
                <a:xfrm>
                  <a:off x="5037300" y="1919184"/>
                  <a:ext cx="1251712" cy="2857501"/>
                  <a:chOff x="6423793" y="1962726"/>
                  <a:chExt cx="1251712" cy="2857501"/>
                </a:xfrm>
                <a:grpFill/>
              </p:grpSpPr>
              <p:sp>
                <p:nvSpPr>
                  <p:cNvPr id="64" name="Rectangle 63"/>
                  <p:cNvSpPr/>
                  <p:nvPr/>
                </p:nvSpPr>
                <p:spPr>
                  <a:xfrm>
                    <a:off x="6731001" y="2667000"/>
                    <a:ext cx="646546" cy="115454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Rectangle 64"/>
                  <p:cNvSpPr/>
                  <p:nvPr/>
                </p:nvSpPr>
                <p:spPr>
                  <a:xfrm>
                    <a:off x="6731000" y="3717637"/>
                    <a:ext cx="230909" cy="981363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Oval 65"/>
                  <p:cNvSpPr/>
                  <p:nvPr/>
                </p:nvSpPr>
                <p:spPr>
                  <a:xfrm>
                    <a:off x="6730999" y="4577773"/>
                    <a:ext cx="230909" cy="242454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Rectangle 66"/>
                  <p:cNvSpPr/>
                  <p:nvPr/>
                </p:nvSpPr>
                <p:spPr>
                  <a:xfrm>
                    <a:off x="7146637" y="3717637"/>
                    <a:ext cx="230909" cy="981363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Oval 67"/>
                  <p:cNvSpPr/>
                  <p:nvPr/>
                </p:nvSpPr>
                <p:spPr>
                  <a:xfrm>
                    <a:off x="7146637" y="4577773"/>
                    <a:ext cx="230909" cy="242454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Oval 68"/>
                  <p:cNvSpPr/>
                  <p:nvPr/>
                </p:nvSpPr>
                <p:spPr>
                  <a:xfrm>
                    <a:off x="6961910" y="3717637"/>
                    <a:ext cx="184727" cy="242454"/>
                  </a:xfrm>
                  <a:prstGeom prst="ellipse">
                    <a:avLst/>
                  </a:prstGeom>
                  <a:solidFill>
                    <a:srgbClr val="404040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>
                    <a:off x="6731001" y="1962726"/>
                    <a:ext cx="663864" cy="623455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1" name="Group 70"/>
                  <p:cNvGrpSpPr/>
                  <p:nvPr/>
                </p:nvGrpSpPr>
                <p:grpSpPr>
                  <a:xfrm>
                    <a:off x="6423793" y="2667000"/>
                    <a:ext cx="629235" cy="1050637"/>
                    <a:chOff x="6413497" y="2667000"/>
                    <a:chExt cx="629235" cy="1050637"/>
                  </a:xfrm>
                  <a:grpFill/>
                </p:grpSpPr>
                <p:grpSp>
                  <p:nvGrpSpPr>
                    <p:cNvPr id="80" name="Group 79"/>
                    <p:cNvGrpSpPr/>
                    <p:nvPr/>
                  </p:nvGrpSpPr>
                  <p:grpSpPr>
                    <a:xfrm>
                      <a:off x="6413497" y="2667000"/>
                      <a:ext cx="230909" cy="1050637"/>
                      <a:chOff x="6344227" y="2667000"/>
                      <a:chExt cx="230909" cy="1050637"/>
                    </a:xfrm>
                    <a:grpFill/>
                  </p:grpSpPr>
                  <p:sp>
                    <p:nvSpPr>
                      <p:cNvPr id="82" name="Oval 81"/>
                      <p:cNvSpPr/>
                      <p:nvPr/>
                    </p:nvSpPr>
                    <p:spPr>
                      <a:xfrm>
                        <a:off x="6344227" y="3475183"/>
                        <a:ext cx="230909" cy="242454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3" name="Rectangle 82"/>
                      <p:cNvSpPr/>
                      <p:nvPr/>
                    </p:nvSpPr>
                    <p:spPr>
                      <a:xfrm>
                        <a:off x="6344227" y="2770909"/>
                        <a:ext cx="230909" cy="825501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4" name="Oval 83"/>
                      <p:cNvSpPr/>
                      <p:nvPr/>
                    </p:nvSpPr>
                    <p:spPr>
                      <a:xfrm>
                        <a:off x="6344227" y="2667000"/>
                        <a:ext cx="230909" cy="242454"/>
                      </a:xfrm>
                      <a:prstGeom prst="ellipse">
                        <a:avLst/>
                      </a:prstGeom>
                      <a:solidFill>
                        <a:srgbClr val="FCD5B5"/>
                      </a:solidFill>
                      <a:ln>
                        <a:solidFill>
                          <a:srgbClr val="FCD5B5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81" name="Rectangle 80"/>
                    <p:cNvSpPr/>
                    <p:nvPr/>
                  </p:nvSpPr>
                  <p:spPr>
                    <a:xfrm>
                      <a:off x="6523187" y="2668091"/>
                      <a:ext cx="519545" cy="242454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2" name="Group 71"/>
                  <p:cNvGrpSpPr/>
                  <p:nvPr/>
                </p:nvGrpSpPr>
                <p:grpSpPr>
                  <a:xfrm>
                    <a:off x="7048027" y="2667933"/>
                    <a:ext cx="627478" cy="1050637"/>
                    <a:chOff x="5797248" y="2598350"/>
                    <a:chExt cx="627478" cy="1050637"/>
                  </a:xfrm>
                  <a:grpFill/>
                </p:grpSpPr>
                <p:grpSp>
                  <p:nvGrpSpPr>
                    <p:cNvPr id="74" name="Group 73"/>
                    <p:cNvGrpSpPr/>
                    <p:nvPr/>
                  </p:nvGrpSpPr>
                  <p:grpSpPr>
                    <a:xfrm>
                      <a:off x="6193817" y="2598350"/>
                      <a:ext cx="230909" cy="1050637"/>
                      <a:chOff x="6124547" y="2598350"/>
                      <a:chExt cx="230909" cy="1050637"/>
                    </a:xfrm>
                    <a:grpFill/>
                  </p:grpSpPr>
                  <p:sp>
                    <p:nvSpPr>
                      <p:cNvPr id="77" name="Oval 76"/>
                      <p:cNvSpPr/>
                      <p:nvPr/>
                    </p:nvSpPr>
                    <p:spPr>
                      <a:xfrm>
                        <a:off x="6124547" y="3406533"/>
                        <a:ext cx="230909" cy="242454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8" name="Rectangle 77"/>
                      <p:cNvSpPr/>
                      <p:nvPr/>
                    </p:nvSpPr>
                    <p:spPr>
                      <a:xfrm>
                        <a:off x="6124547" y="2702259"/>
                        <a:ext cx="230909" cy="825501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9" name="Oval 78"/>
                      <p:cNvSpPr/>
                      <p:nvPr/>
                    </p:nvSpPr>
                    <p:spPr>
                      <a:xfrm>
                        <a:off x="6124547" y="2598350"/>
                        <a:ext cx="230909" cy="242454"/>
                      </a:xfrm>
                      <a:prstGeom prst="ellipse">
                        <a:avLst/>
                      </a:prstGeom>
                      <a:solidFill>
                        <a:srgbClr val="FCD5B5"/>
                      </a:solidFill>
                      <a:ln>
                        <a:solidFill>
                          <a:srgbClr val="FCD5B5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75" name="Rectangle 74"/>
                    <p:cNvSpPr/>
                    <p:nvPr/>
                  </p:nvSpPr>
                  <p:spPr>
                    <a:xfrm>
                      <a:off x="5797248" y="2598508"/>
                      <a:ext cx="519545" cy="242454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" name="Oval 75"/>
                    <p:cNvSpPr/>
                    <p:nvPr/>
                  </p:nvSpPr>
                  <p:spPr>
                    <a:xfrm>
                      <a:off x="6123335" y="2809605"/>
                      <a:ext cx="77346" cy="91440"/>
                    </a:xfrm>
                    <a:prstGeom prst="ellipse">
                      <a:avLst/>
                    </a:prstGeom>
                    <a:solidFill>
                      <a:srgbClr val="FCD5B5"/>
                    </a:solidFill>
                    <a:ln>
                      <a:solidFill>
                        <a:srgbClr val="FCD5B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73" name="Oval 72"/>
                  <p:cNvSpPr/>
                  <p:nvPr/>
                </p:nvSpPr>
                <p:spPr>
                  <a:xfrm>
                    <a:off x="6654702" y="2870598"/>
                    <a:ext cx="77346" cy="91440"/>
                  </a:xfrm>
                  <a:prstGeom prst="ellipse">
                    <a:avLst/>
                  </a:prstGeom>
                  <a:solidFill>
                    <a:srgbClr val="FCD5B5"/>
                  </a:solidFill>
                  <a:ln>
                    <a:solidFill>
                      <a:srgbClr val="FCD5B5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7767216" y="1919184"/>
                  <a:ext cx="1251712" cy="2857501"/>
                  <a:chOff x="6423793" y="1962726"/>
                  <a:chExt cx="1251712" cy="2857501"/>
                </a:xfrm>
                <a:grpFill/>
              </p:grpSpPr>
              <p:sp>
                <p:nvSpPr>
                  <p:cNvPr id="43" name="Rectangle 42"/>
                  <p:cNvSpPr/>
                  <p:nvPr/>
                </p:nvSpPr>
                <p:spPr>
                  <a:xfrm>
                    <a:off x="6731001" y="2667000"/>
                    <a:ext cx="646546" cy="115454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/>
                  <p:cNvSpPr/>
                  <p:nvPr/>
                </p:nvSpPr>
                <p:spPr>
                  <a:xfrm>
                    <a:off x="6731000" y="3717637"/>
                    <a:ext cx="230909" cy="981363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6730999" y="4577773"/>
                    <a:ext cx="230909" cy="242454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>
                    <a:off x="7146637" y="3717637"/>
                    <a:ext cx="230909" cy="981363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Oval 46"/>
                  <p:cNvSpPr/>
                  <p:nvPr/>
                </p:nvSpPr>
                <p:spPr>
                  <a:xfrm>
                    <a:off x="7146637" y="4577773"/>
                    <a:ext cx="230909" cy="242454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>
                    <a:off x="6961910" y="3717637"/>
                    <a:ext cx="184727" cy="242454"/>
                  </a:xfrm>
                  <a:prstGeom prst="ellipse">
                    <a:avLst/>
                  </a:prstGeom>
                  <a:solidFill>
                    <a:srgbClr val="404040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Oval 48"/>
                  <p:cNvSpPr/>
                  <p:nvPr/>
                </p:nvSpPr>
                <p:spPr>
                  <a:xfrm>
                    <a:off x="6731001" y="1962726"/>
                    <a:ext cx="663864" cy="623455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0" name="Group 49"/>
                  <p:cNvGrpSpPr/>
                  <p:nvPr/>
                </p:nvGrpSpPr>
                <p:grpSpPr>
                  <a:xfrm>
                    <a:off x="6423793" y="2667000"/>
                    <a:ext cx="629235" cy="1050637"/>
                    <a:chOff x="6413497" y="2667000"/>
                    <a:chExt cx="629235" cy="1050637"/>
                  </a:xfrm>
                  <a:grpFill/>
                </p:grpSpPr>
                <p:grpSp>
                  <p:nvGrpSpPr>
                    <p:cNvPr id="59" name="Group 58"/>
                    <p:cNvGrpSpPr/>
                    <p:nvPr/>
                  </p:nvGrpSpPr>
                  <p:grpSpPr>
                    <a:xfrm>
                      <a:off x="6413497" y="2667000"/>
                      <a:ext cx="230909" cy="1050637"/>
                      <a:chOff x="6344227" y="2667000"/>
                      <a:chExt cx="230909" cy="1050637"/>
                    </a:xfrm>
                    <a:grpFill/>
                  </p:grpSpPr>
                  <p:sp>
                    <p:nvSpPr>
                      <p:cNvPr id="61" name="Oval 60"/>
                      <p:cNvSpPr/>
                      <p:nvPr/>
                    </p:nvSpPr>
                    <p:spPr>
                      <a:xfrm>
                        <a:off x="6344227" y="3475183"/>
                        <a:ext cx="230909" cy="242454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" name="Rectangle 61"/>
                      <p:cNvSpPr/>
                      <p:nvPr/>
                    </p:nvSpPr>
                    <p:spPr>
                      <a:xfrm>
                        <a:off x="6344227" y="2770909"/>
                        <a:ext cx="230909" cy="825501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Oval 62"/>
                      <p:cNvSpPr/>
                      <p:nvPr/>
                    </p:nvSpPr>
                    <p:spPr>
                      <a:xfrm>
                        <a:off x="6344227" y="2667000"/>
                        <a:ext cx="230909" cy="242454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60" name="Rectangle 59"/>
                    <p:cNvSpPr/>
                    <p:nvPr/>
                  </p:nvSpPr>
                  <p:spPr>
                    <a:xfrm>
                      <a:off x="6523187" y="2668091"/>
                      <a:ext cx="519545" cy="242454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1" name="Group 50"/>
                  <p:cNvGrpSpPr/>
                  <p:nvPr/>
                </p:nvGrpSpPr>
                <p:grpSpPr>
                  <a:xfrm>
                    <a:off x="7048027" y="2667933"/>
                    <a:ext cx="627478" cy="1050637"/>
                    <a:chOff x="5797248" y="2598350"/>
                    <a:chExt cx="627478" cy="1050637"/>
                  </a:xfrm>
                  <a:grpFill/>
                </p:grpSpPr>
                <p:grpSp>
                  <p:nvGrpSpPr>
                    <p:cNvPr id="53" name="Group 52"/>
                    <p:cNvGrpSpPr/>
                    <p:nvPr/>
                  </p:nvGrpSpPr>
                  <p:grpSpPr>
                    <a:xfrm>
                      <a:off x="6193817" y="2598350"/>
                      <a:ext cx="230909" cy="1050637"/>
                      <a:chOff x="6124547" y="2598350"/>
                      <a:chExt cx="230909" cy="1050637"/>
                    </a:xfrm>
                    <a:grpFill/>
                  </p:grpSpPr>
                  <p:sp>
                    <p:nvSpPr>
                      <p:cNvPr id="56" name="Oval 55"/>
                      <p:cNvSpPr/>
                      <p:nvPr/>
                    </p:nvSpPr>
                    <p:spPr>
                      <a:xfrm>
                        <a:off x="6124547" y="3406533"/>
                        <a:ext cx="230909" cy="242454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7" name="Rectangle 56"/>
                      <p:cNvSpPr/>
                      <p:nvPr/>
                    </p:nvSpPr>
                    <p:spPr>
                      <a:xfrm>
                        <a:off x="6124547" y="2702259"/>
                        <a:ext cx="230909" cy="825501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" name="Oval 57"/>
                      <p:cNvSpPr/>
                      <p:nvPr/>
                    </p:nvSpPr>
                    <p:spPr>
                      <a:xfrm>
                        <a:off x="6124547" y="2598350"/>
                        <a:ext cx="230909" cy="242454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54" name="Rectangle 53"/>
                    <p:cNvSpPr/>
                    <p:nvPr/>
                  </p:nvSpPr>
                  <p:spPr>
                    <a:xfrm>
                      <a:off x="5797248" y="2598508"/>
                      <a:ext cx="519545" cy="242454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5" name="Oval 54"/>
                    <p:cNvSpPr/>
                    <p:nvPr/>
                  </p:nvSpPr>
                  <p:spPr>
                    <a:xfrm>
                      <a:off x="6123335" y="2809605"/>
                      <a:ext cx="77346" cy="91440"/>
                    </a:xfrm>
                    <a:prstGeom prst="ellipse">
                      <a:avLst/>
                    </a:prstGeom>
                    <a:solidFill>
                      <a:srgbClr val="FCD5B5"/>
                    </a:solidFill>
                    <a:ln>
                      <a:solidFill>
                        <a:srgbClr val="FCD5B5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52" name="Oval 51"/>
                  <p:cNvSpPr/>
                  <p:nvPr/>
                </p:nvSpPr>
                <p:spPr>
                  <a:xfrm>
                    <a:off x="6654702" y="2870598"/>
                    <a:ext cx="77346" cy="91440"/>
                  </a:xfrm>
                  <a:prstGeom prst="ellipse">
                    <a:avLst/>
                  </a:prstGeom>
                  <a:solidFill>
                    <a:srgbClr val="FCD5B5"/>
                  </a:solidFill>
                  <a:ln>
                    <a:solidFill>
                      <a:srgbClr val="FCD5B5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7" name="Oval 36"/>
              <p:cNvSpPr/>
              <p:nvPr/>
            </p:nvSpPr>
            <p:spPr>
              <a:xfrm>
                <a:off x="4649875" y="2239580"/>
                <a:ext cx="663864" cy="623455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059927" y="2239580"/>
                <a:ext cx="663864" cy="623455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346330" y="1523815"/>
                <a:ext cx="663864" cy="623455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4" name="Rectangle 123"/>
          <p:cNvSpPr/>
          <p:nvPr/>
        </p:nvSpPr>
        <p:spPr>
          <a:xfrm>
            <a:off x="5580114" y="2249719"/>
            <a:ext cx="2399638" cy="1623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Approximate Query Processing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2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9202" y="3189590"/>
            <a:ext cx="1065411" cy="554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Picture 125"/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l="27160" r="28333"/>
          <a:stretch/>
        </p:blipFill>
        <p:spPr>
          <a:xfrm>
            <a:off x="6629821" y="3189590"/>
            <a:ext cx="1309854" cy="554902"/>
          </a:xfrm>
          <a:prstGeom prst="rect">
            <a:avLst/>
          </a:prstGeom>
          <a:noFill/>
        </p:spPr>
      </p:pic>
      <p:sp>
        <p:nvSpPr>
          <p:cNvPr id="127" name="Rectangle 126"/>
          <p:cNvSpPr/>
          <p:nvPr/>
        </p:nvSpPr>
        <p:spPr>
          <a:xfrm>
            <a:off x="2527231" y="2249720"/>
            <a:ext cx="2440369" cy="1624000"/>
          </a:xfrm>
          <a:prstGeom prst="rect">
            <a:avLst/>
          </a:prstGeom>
          <a:solidFill>
            <a:schemeClr val="accent3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Asynchronous Pipelines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311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Putting it all together: </a:t>
            </a:r>
            <a:b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</a:br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Asynchronous Pipelines</a:t>
            </a:r>
            <a:endParaRPr lang="en-US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2757"/>
            <a:ext cx="8229600" cy="45259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Users group data cleaning operations into pipelines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F453668-BDB8-DC4B-AB9B-DABB58728B54}" type="slidenum">
              <a:rPr lang="en-US" smtClean="0"/>
              <a:t>25</a:t>
            </a:fld>
            <a:endParaRPr lang="en-US" dirty="0"/>
          </a:p>
        </p:txBody>
      </p:sp>
      <p:pic>
        <p:nvPicPr>
          <p:cNvPr id="12" name="Picture 11" descr="Screen Shot 2014-11-13 at 12.02.2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" y="2998741"/>
            <a:ext cx="9097010" cy="950214"/>
          </a:xfrm>
          <a:prstGeom prst="rect">
            <a:avLst/>
          </a:prstGeom>
        </p:spPr>
      </p:pic>
      <p:pic>
        <p:nvPicPr>
          <p:cNvPr id="13" name="Picture 12" descr="Screen Shot 2014-11-13 at 12.02.5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" y="3936127"/>
            <a:ext cx="4375404" cy="456692"/>
          </a:xfrm>
          <a:prstGeom prst="rect">
            <a:avLst/>
          </a:prstGeom>
        </p:spPr>
      </p:pic>
      <p:pic>
        <p:nvPicPr>
          <p:cNvPr id="14" name="Picture 13" descr="Screen Shot 2014-11-13 at 12.03.50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" y="4379991"/>
            <a:ext cx="8853932" cy="148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26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The SampleClean Architecture</a:t>
            </a:r>
            <a:endParaRPr lang="en-US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6444" y="935321"/>
            <a:ext cx="8022130" cy="5682991"/>
            <a:chOff x="56444" y="935321"/>
            <a:chExt cx="8022130" cy="5682991"/>
          </a:xfrm>
        </p:grpSpPr>
        <p:grpSp>
          <p:nvGrpSpPr>
            <p:cNvPr id="2" name="Group 1"/>
            <p:cNvGrpSpPr/>
            <p:nvPr/>
          </p:nvGrpSpPr>
          <p:grpSpPr>
            <a:xfrm>
              <a:off x="56444" y="935321"/>
              <a:ext cx="8022130" cy="5682991"/>
              <a:chOff x="56444" y="935321"/>
              <a:chExt cx="8022130" cy="5682991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2527231" y="4642556"/>
                <a:ext cx="2440369" cy="181818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400" dirty="0" smtClean="0">
                    <a:solidFill>
                      <a:srgbClr val="FFFFFF"/>
                    </a:solidFill>
                  </a:rPr>
                  <a:t>Data Cleaning Library</a:t>
                </a:r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80114" y="2249719"/>
                <a:ext cx="2399638" cy="162399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400" dirty="0" smtClean="0">
                    <a:solidFill>
                      <a:srgbClr val="FFFFFF"/>
                    </a:solidFill>
                  </a:rPr>
                  <a:t>Approximate Query Processing</a:t>
                </a:r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527231" y="2249720"/>
                <a:ext cx="2440369" cy="162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rgbClr val="FFFFFF"/>
                    </a:solidFill>
                  </a:rPr>
                  <a:t>Asynchronous Pipelines</a:t>
                </a:r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5093" y="935321"/>
                <a:ext cx="752311" cy="913329"/>
              </a:xfrm>
              <a:prstGeom prst="rect">
                <a:avLst/>
              </a:prstGeom>
            </p:spPr>
          </p:pic>
          <p:sp>
            <p:nvSpPr>
              <p:cNvPr id="22" name="Rectangle 21"/>
              <p:cNvSpPr/>
              <p:nvPr/>
            </p:nvSpPr>
            <p:spPr>
              <a:xfrm>
                <a:off x="2278972" y="2121574"/>
                <a:ext cx="5799602" cy="449673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Can 28"/>
              <p:cNvSpPr/>
              <p:nvPr/>
            </p:nvSpPr>
            <p:spPr>
              <a:xfrm>
                <a:off x="6201908" y="4712874"/>
                <a:ext cx="1340555" cy="1714618"/>
              </a:xfrm>
              <a:prstGeom prst="can">
                <a:avLst/>
              </a:prstGeom>
              <a:solidFill>
                <a:srgbClr val="7F7F7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rgbClr val="000000"/>
                    </a:solidFill>
                  </a:rPr>
                  <a:t>Clean Sample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ight Arrow 12"/>
              <p:cNvSpPr/>
              <p:nvPr/>
            </p:nvSpPr>
            <p:spPr>
              <a:xfrm rot="8100000">
                <a:off x="4194009" y="1762577"/>
                <a:ext cx="734322" cy="415234"/>
              </a:xfrm>
              <a:prstGeom prst="rightArrow">
                <a:avLst>
                  <a:gd name="adj1" fmla="val 36479"/>
                  <a:gd name="adj2" fmla="val 50000"/>
                </a:avLst>
              </a:prstGeom>
              <a:solidFill>
                <a:srgbClr val="FFFFFF"/>
              </a:solidFill>
              <a:ln w="19050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Right Arrow 15"/>
              <p:cNvSpPr/>
              <p:nvPr/>
            </p:nvSpPr>
            <p:spPr>
              <a:xfrm rot="5400000">
                <a:off x="3382439" y="4040269"/>
                <a:ext cx="661672" cy="441463"/>
              </a:xfrm>
              <a:prstGeom prst="rightArrow">
                <a:avLst>
                  <a:gd name="adj1" fmla="val 36479"/>
                  <a:gd name="adj2" fmla="val 50000"/>
                </a:avLst>
              </a:prstGeom>
              <a:solidFill>
                <a:srgbClr val="FFFFFF"/>
              </a:solidFill>
              <a:ln w="19050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Right Arrow 17"/>
              <p:cNvSpPr/>
              <p:nvPr/>
            </p:nvSpPr>
            <p:spPr>
              <a:xfrm>
                <a:off x="5059929" y="5323606"/>
                <a:ext cx="1039345" cy="435698"/>
              </a:xfrm>
              <a:prstGeom prst="rightArrow">
                <a:avLst/>
              </a:prstGeom>
              <a:solidFill>
                <a:srgbClr val="FFFFFF"/>
              </a:solidFill>
              <a:ln w="19050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5822549" y="1514014"/>
                <a:ext cx="22560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  <a:latin typeface="Helvetica"/>
                    <a:cs typeface="Helvetica"/>
                  </a:rPr>
                  <a:t>Issue Queries, </a:t>
                </a:r>
              </a:p>
              <a:p>
                <a:r>
                  <a:rPr lang="en-US" dirty="0" smtClean="0">
                    <a:solidFill>
                      <a:srgbClr val="FFFFFF"/>
                    </a:solidFill>
                    <a:latin typeface="Helvetica"/>
                    <a:cs typeface="Helvetica"/>
                  </a:rPr>
                  <a:t>      Get Results</a:t>
                </a:r>
                <a:endParaRPr lang="en-US" dirty="0">
                  <a:solidFill>
                    <a:srgbClr val="FFFFFF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527231" y="1515781"/>
                <a:ext cx="27507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  <a:latin typeface="Helvetica"/>
                    <a:cs typeface="Helvetica"/>
                  </a:rPr>
                  <a:t>Declare Cleaning </a:t>
                </a:r>
              </a:p>
              <a:p>
                <a:r>
                  <a:rPr lang="en-US" dirty="0" smtClean="0">
                    <a:solidFill>
                      <a:srgbClr val="FFFFFF"/>
                    </a:solidFill>
                    <a:latin typeface="Helvetica"/>
                    <a:cs typeface="Helvetica"/>
                  </a:rPr>
                  <a:t>Operations</a:t>
                </a:r>
              </a:p>
            </p:txBody>
          </p:sp>
          <p:sp>
            <p:nvSpPr>
              <p:cNvPr id="5" name="Left-Right Arrow 4"/>
              <p:cNvSpPr/>
              <p:nvPr/>
            </p:nvSpPr>
            <p:spPr>
              <a:xfrm rot="13500000">
                <a:off x="5294886" y="1786171"/>
                <a:ext cx="745184" cy="356387"/>
              </a:xfrm>
              <a:prstGeom prst="leftRightArrow">
                <a:avLst>
                  <a:gd name="adj1" fmla="val 40670"/>
                  <a:gd name="adj2" fmla="val 50000"/>
                </a:avLst>
              </a:prstGeom>
              <a:solidFill>
                <a:srgbClr val="FFFFFF"/>
              </a:solidFill>
              <a:ln w="19050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Left-Right Arrow 31"/>
              <p:cNvSpPr/>
              <p:nvPr/>
            </p:nvSpPr>
            <p:spPr>
              <a:xfrm rot="5400000">
                <a:off x="6534903" y="4078167"/>
                <a:ext cx="655177" cy="359176"/>
              </a:xfrm>
              <a:prstGeom prst="leftRightArrow">
                <a:avLst>
                  <a:gd name="adj1" fmla="val 45843"/>
                  <a:gd name="adj2" fmla="val 50000"/>
                </a:avLst>
              </a:prstGeom>
              <a:solidFill>
                <a:srgbClr val="FFFFFF"/>
              </a:solidFill>
              <a:ln w="19050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an 18"/>
              <p:cNvSpPr/>
              <p:nvPr/>
            </p:nvSpPr>
            <p:spPr>
              <a:xfrm>
                <a:off x="56444" y="4588067"/>
                <a:ext cx="1587715" cy="2003226"/>
              </a:xfrm>
              <a:prstGeom prst="ca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rgbClr val="000000"/>
                    </a:solidFill>
                  </a:rPr>
                  <a:t>Dirty 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Sample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Right Arrow 20"/>
              <p:cNvSpPr/>
              <p:nvPr/>
            </p:nvSpPr>
            <p:spPr>
              <a:xfrm>
                <a:off x="1718234" y="5323606"/>
                <a:ext cx="750891" cy="435698"/>
              </a:xfrm>
              <a:prstGeom prst="rightArrow">
                <a:avLst/>
              </a:prstGeom>
              <a:solidFill>
                <a:srgbClr val="FFFFFF"/>
              </a:solidFill>
              <a:ln w="19050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500"/>
                      </a14:imgEffect>
                      <a14:imgEffect>
                        <a14:saturation sat="2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11221" y="5589680"/>
              <a:ext cx="1065411" cy="5549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2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9202" y="3189590"/>
              <a:ext cx="1065411" cy="5549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 rotWithShape="1">
            <a:blip r:embed="rId7"/>
            <a:srcRect l="27160" r="28333"/>
            <a:stretch/>
          </p:blipFill>
          <p:spPr>
            <a:xfrm>
              <a:off x="6629821" y="3189590"/>
              <a:ext cx="1309854" cy="554902"/>
            </a:xfrm>
            <a:prstGeom prst="rect">
              <a:avLst/>
            </a:prstGeom>
            <a:noFill/>
          </p:spPr>
        </p:pic>
        <p:grpSp>
          <p:nvGrpSpPr>
            <p:cNvPr id="105" name="Group 104"/>
            <p:cNvGrpSpPr>
              <a:grpSpLocks noChangeAspect="1"/>
            </p:cNvGrpSpPr>
            <p:nvPr/>
          </p:nvGrpSpPr>
          <p:grpSpPr>
            <a:xfrm>
              <a:off x="2657691" y="5438503"/>
              <a:ext cx="834851" cy="937596"/>
              <a:chOff x="3675721" y="1523815"/>
              <a:chExt cx="3981628" cy="4439166"/>
            </a:xfrm>
            <a:solidFill>
              <a:schemeClr val="accent6"/>
            </a:solidFill>
          </p:grpSpPr>
          <p:grpSp>
            <p:nvGrpSpPr>
              <p:cNvPr id="106" name="Group 105"/>
              <p:cNvGrpSpPr/>
              <p:nvPr/>
            </p:nvGrpSpPr>
            <p:grpSpPr>
              <a:xfrm>
                <a:off x="3675721" y="3105480"/>
                <a:ext cx="3981628" cy="2857501"/>
                <a:chOff x="5037300" y="1919184"/>
                <a:chExt cx="3981628" cy="2857501"/>
              </a:xfrm>
              <a:grpFill/>
            </p:grpSpPr>
            <p:grpSp>
              <p:nvGrpSpPr>
                <p:cNvPr id="110" name="Group 109"/>
                <p:cNvGrpSpPr/>
                <p:nvPr/>
              </p:nvGrpSpPr>
              <p:grpSpPr>
                <a:xfrm>
                  <a:off x="6400703" y="1919184"/>
                  <a:ext cx="1251712" cy="2857501"/>
                  <a:chOff x="6423793" y="1962726"/>
                  <a:chExt cx="1251712" cy="2857501"/>
                </a:xfrm>
                <a:grpFill/>
              </p:grpSpPr>
              <p:sp>
                <p:nvSpPr>
                  <p:cNvPr id="155" name="Rectangle 154"/>
                  <p:cNvSpPr/>
                  <p:nvPr/>
                </p:nvSpPr>
                <p:spPr>
                  <a:xfrm>
                    <a:off x="6731001" y="2667000"/>
                    <a:ext cx="646546" cy="1154545"/>
                  </a:xfrm>
                  <a:prstGeom prst="rect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" name="Rectangle 155"/>
                  <p:cNvSpPr/>
                  <p:nvPr/>
                </p:nvSpPr>
                <p:spPr>
                  <a:xfrm>
                    <a:off x="6731000" y="3717637"/>
                    <a:ext cx="230909" cy="981363"/>
                  </a:xfrm>
                  <a:prstGeom prst="rect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" name="Oval 156"/>
                  <p:cNvSpPr/>
                  <p:nvPr/>
                </p:nvSpPr>
                <p:spPr>
                  <a:xfrm>
                    <a:off x="6730999" y="4577773"/>
                    <a:ext cx="230909" cy="242454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Rectangle 157"/>
                  <p:cNvSpPr/>
                  <p:nvPr/>
                </p:nvSpPr>
                <p:spPr>
                  <a:xfrm>
                    <a:off x="7146637" y="3717637"/>
                    <a:ext cx="230909" cy="981363"/>
                  </a:xfrm>
                  <a:prstGeom prst="rect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" name="Oval 158"/>
                  <p:cNvSpPr/>
                  <p:nvPr/>
                </p:nvSpPr>
                <p:spPr>
                  <a:xfrm>
                    <a:off x="7146637" y="4577773"/>
                    <a:ext cx="230909" cy="242454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" name="Oval 159"/>
                  <p:cNvSpPr/>
                  <p:nvPr/>
                </p:nvSpPr>
                <p:spPr>
                  <a:xfrm>
                    <a:off x="6961910" y="3717637"/>
                    <a:ext cx="184727" cy="242454"/>
                  </a:xfrm>
                  <a:prstGeom prst="ellipse">
                    <a:avLst/>
                  </a:prstGeom>
                  <a:solidFill>
                    <a:srgbClr val="4F81BD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" name="Oval 160"/>
                  <p:cNvSpPr/>
                  <p:nvPr/>
                </p:nvSpPr>
                <p:spPr>
                  <a:xfrm>
                    <a:off x="6731001" y="1962726"/>
                    <a:ext cx="663864" cy="623455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62" name="Group 161"/>
                  <p:cNvGrpSpPr/>
                  <p:nvPr/>
                </p:nvGrpSpPr>
                <p:grpSpPr>
                  <a:xfrm>
                    <a:off x="6423793" y="2667000"/>
                    <a:ext cx="629235" cy="1050637"/>
                    <a:chOff x="6413497" y="2667000"/>
                    <a:chExt cx="629235" cy="1050637"/>
                  </a:xfrm>
                  <a:grpFill/>
                </p:grpSpPr>
                <p:grpSp>
                  <p:nvGrpSpPr>
                    <p:cNvPr id="171" name="Group 170"/>
                    <p:cNvGrpSpPr/>
                    <p:nvPr/>
                  </p:nvGrpSpPr>
                  <p:grpSpPr>
                    <a:xfrm>
                      <a:off x="6413497" y="2667000"/>
                      <a:ext cx="230909" cy="1050637"/>
                      <a:chOff x="6344227" y="2667000"/>
                      <a:chExt cx="230909" cy="1050637"/>
                    </a:xfrm>
                    <a:grpFill/>
                  </p:grpSpPr>
                  <p:sp>
                    <p:nvSpPr>
                      <p:cNvPr id="173" name="Oval 172"/>
                      <p:cNvSpPr/>
                      <p:nvPr/>
                    </p:nvSpPr>
                    <p:spPr>
                      <a:xfrm>
                        <a:off x="6344227" y="3475183"/>
                        <a:ext cx="230909" cy="242454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accent6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4" name="Rectangle 173"/>
                      <p:cNvSpPr/>
                      <p:nvPr/>
                    </p:nvSpPr>
                    <p:spPr>
                      <a:xfrm>
                        <a:off x="6344227" y="2770909"/>
                        <a:ext cx="230909" cy="825501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accent6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5" name="Oval 174"/>
                      <p:cNvSpPr/>
                      <p:nvPr/>
                    </p:nvSpPr>
                    <p:spPr>
                      <a:xfrm>
                        <a:off x="6344227" y="2667000"/>
                        <a:ext cx="230909" cy="242454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accent6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72" name="Rectangle 171"/>
                    <p:cNvSpPr/>
                    <p:nvPr/>
                  </p:nvSpPr>
                  <p:spPr>
                    <a:xfrm>
                      <a:off x="6523187" y="2668091"/>
                      <a:ext cx="519545" cy="2424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accent6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63" name="Group 162"/>
                  <p:cNvGrpSpPr/>
                  <p:nvPr/>
                </p:nvGrpSpPr>
                <p:grpSpPr>
                  <a:xfrm>
                    <a:off x="7048027" y="2667933"/>
                    <a:ext cx="627478" cy="1050637"/>
                    <a:chOff x="5797248" y="2598350"/>
                    <a:chExt cx="627478" cy="1050637"/>
                  </a:xfrm>
                  <a:grpFill/>
                </p:grpSpPr>
                <p:grpSp>
                  <p:nvGrpSpPr>
                    <p:cNvPr id="165" name="Group 164"/>
                    <p:cNvGrpSpPr/>
                    <p:nvPr/>
                  </p:nvGrpSpPr>
                  <p:grpSpPr>
                    <a:xfrm>
                      <a:off x="6193817" y="2598350"/>
                      <a:ext cx="230909" cy="1050637"/>
                      <a:chOff x="6124547" y="2598350"/>
                      <a:chExt cx="230909" cy="1050637"/>
                    </a:xfrm>
                    <a:grpFill/>
                  </p:grpSpPr>
                  <p:sp>
                    <p:nvSpPr>
                      <p:cNvPr id="168" name="Oval 167"/>
                      <p:cNvSpPr/>
                      <p:nvPr/>
                    </p:nvSpPr>
                    <p:spPr>
                      <a:xfrm>
                        <a:off x="6124547" y="3406533"/>
                        <a:ext cx="230909" cy="242454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accent6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9" name="Rectangle 168"/>
                      <p:cNvSpPr/>
                      <p:nvPr/>
                    </p:nvSpPr>
                    <p:spPr>
                      <a:xfrm>
                        <a:off x="6124547" y="2702259"/>
                        <a:ext cx="230909" cy="825501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accent6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0" name="Oval 169"/>
                      <p:cNvSpPr/>
                      <p:nvPr/>
                    </p:nvSpPr>
                    <p:spPr>
                      <a:xfrm>
                        <a:off x="6124547" y="2598350"/>
                        <a:ext cx="230909" cy="242454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accent6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66" name="Rectangle 165"/>
                    <p:cNvSpPr/>
                    <p:nvPr/>
                  </p:nvSpPr>
                  <p:spPr>
                    <a:xfrm>
                      <a:off x="5797248" y="2598508"/>
                      <a:ext cx="519545" cy="2424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accent6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7" name="Oval 166"/>
                    <p:cNvSpPr/>
                    <p:nvPr/>
                  </p:nvSpPr>
                  <p:spPr>
                    <a:xfrm>
                      <a:off x="6123335" y="2809605"/>
                      <a:ext cx="77346" cy="9144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6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64" name="Oval 163"/>
                  <p:cNvSpPr/>
                  <p:nvPr/>
                </p:nvSpPr>
                <p:spPr>
                  <a:xfrm>
                    <a:off x="6654702" y="2870598"/>
                    <a:ext cx="77346" cy="91440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1" name="Group 110"/>
                <p:cNvGrpSpPr/>
                <p:nvPr/>
              </p:nvGrpSpPr>
              <p:grpSpPr>
                <a:xfrm>
                  <a:off x="5037300" y="1919184"/>
                  <a:ext cx="1251712" cy="2857501"/>
                  <a:chOff x="6423793" y="1962726"/>
                  <a:chExt cx="1251712" cy="2857501"/>
                </a:xfrm>
                <a:grpFill/>
              </p:grpSpPr>
              <p:sp>
                <p:nvSpPr>
                  <p:cNvPr id="134" name="Rectangle 133"/>
                  <p:cNvSpPr/>
                  <p:nvPr/>
                </p:nvSpPr>
                <p:spPr>
                  <a:xfrm>
                    <a:off x="6731001" y="2667000"/>
                    <a:ext cx="646546" cy="1154545"/>
                  </a:xfrm>
                  <a:prstGeom prst="rect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" name="Rectangle 134"/>
                  <p:cNvSpPr/>
                  <p:nvPr/>
                </p:nvSpPr>
                <p:spPr>
                  <a:xfrm>
                    <a:off x="6731000" y="3717637"/>
                    <a:ext cx="230909" cy="981363"/>
                  </a:xfrm>
                  <a:prstGeom prst="rect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6" name="Oval 135"/>
                  <p:cNvSpPr/>
                  <p:nvPr/>
                </p:nvSpPr>
                <p:spPr>
                  <a:xfrm>
                    <a:off x="6730999" y="4577773"/>
                    <a:ext cx="230909" cy="242454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" name="Rectangle 136"/>
                  <p:cNvSpPr/>
                  <p:nvPr/>
                </p:nvSpPr>
                <p:spPr>
                  <a:xfrm>
                    <a:off x="7146637" y="3717637"/>
                    <a:ext cx="230909" cy="981363"/>
                  </a:xfrm>
                  <a:prstGeom prst="rect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Oval 137"/>
                  <p:cNvSpPr/>
                  <p:nvPr/>
                </p:nvSpPr>
                <p:spPr>
                  <a:xfrm>
                    <a:off x="7146637" y="4577773"/>
                    <a:ext cx="230909" cy="242454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" name="Oval 138"/>
                  <p:cNvSpPr/>
                  <p:nvPr/>
                </p:nvSpPr>
                <p:spPr>
                  <a:xfrm>
                    <a:off x="6961910" y="3717637"/>
                    <a:ext cx="184727" cy="242454"/>
                  </a:xfrm>
                  <a:prstGeom prst="ellipse">
                    <a:avLst/>
                  </a:prstGeom>
                  <a:solidFill>
                    <a:srgbClr val="4F81BD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0" name="Oval 139"/>
                  <p:cNvSpPr/>
                  <p:nvPr/>
                </p:nvSpPr>
                <p:spPr>
                  <a:xfrm>
                    <a:off x="6731001" y="1962726"/>
                    <a:ext cx="663864" cy="623455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41" name="Group 140"/>
                  <p:cNvGrpSpPr/>
                  <p:nvPr/>
                </p:nvGrpSpPr>
                <p:grpSpPr>
                  <a:xfrm>
                    <a:off x="6423793" y="2667000"/>
                    <a:ext cx="629235" cy="1050637"/>
                    <a:chOff x="6413497" y="2667000"/>
                    <a:chExt cx="629235" cy="1050637"/>
                  </a:xfrm>
                  <a:grpFill/>
                </p:grpSpPr>
                <p:grpSp>
                  <p:nvGrpSpPr>
                    <p:cNvPr id="150" name="Group 149"/>
                    <p:cNvGrpSpPr/>
                    <p:nvPr/>
                  </p:nvGrpSpPr>
                  <p:grpSpPr>
                    <a:xfrm>
                      <a:off x="6413497" y="2667000"/>
                      <a:ext cx="230909" cy="1050637"/>
                      <a:chOff x="6344227" y="2667000"/>
                      <a:chExt cx="230909" cy="1050637"/>
                    </a:xfrm>
                    <a:grpFill/>
                  </p:grpSpPr>
                  <p:sp>
                    <p:nvSpPr>
                      <p:cNvPr id="152" name="Oval 151"/>
                      <p:cNvSpPr/>
                      <p:nvPr/>
                    </p:nvSpPr>
                    <p:spPr>
                      <a:xfrm>
                        <a:off x="6344227" y="3475183"/>
                        <a:ext cx="230909" cy="242454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accent6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3" name="Rectangle 152"/>
                      <p:cNvSpPr/>
                      <p:nvPr/>
                    </p:nvSpPr>
                    <p:spPr>
                      <a:xfrm>
                        <a:off x="6344227" y="2770909"/>
                        <a:ext cx="230909" cy="825501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accent6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4" name="Oval 153"/>
                      <p:cNvSpPr/>
                      <p:nvPr/>
                    </p:nvSpPr>
                    <p:spPr>
                      <a:xfrm>
                        <a:off x="6344227" y="2667000"/>
                        <a:ext cx="230909" cy="242454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accent6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51" name="Rectangle 150"/>
                    <p:cNvSpPr/>
                    <p:nvPr/>
                  </p:nvSpPr>
                  <p:spPr>
                    <a:xfrm>
                      <a:off x="6523187" y="2668091"/>
                      <a:ext cx="519545" cy="2424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accent6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2" name="Group 141"/>
                  <p:cNvGrpSpPr/>
                  <p:nvPr/>
                </p:nvGrpSpPr>
                <p:grpSpPr>
                  <a:xfrm>
                    <a:off x="7048027" y="2667933"/>
                    <a:ext cx="627478" cy="1050637"/>
                    <a:chOff x="5797248" y="2598350"/>
                    <a:chExt cx="627478" cy="1050637"/>
                  </a:xfrm>
                  <a:grpFill/>
                </p:grpSpPr>
                <p:grpSp>
                  <p:nvGrpSpPr>
                    <p:cNvPr id="144" name="Group 143"/>
                    <p:cNvGrpSpPr/>
                    <p:nvPr/>
                  </p:nvGrpSpPr>
                  <p:grpSpPr>
                    <a:xfrm>
                      <a:off x="6193817" y="2598350"/>
                      <a:ext cx="230909" cy="1050637"/>
                      <a:chOff x="6124547" y="2598350"/>
                      <a:chExt cx="230909" cy="1050637"/>
                    </a:xfrm>
                    <a:grpFill/>
                  </p:grpSpPr>
                  <p:sp>
                    <p:nvSpPr>
                      <p:cNvPr id="147" name="Oval 146"/>
                      <p:cNvSpPr/>
                      <p:nvPr/>
                    </p:nvSpPr>
                    <p:spPr>
                      <a:xfrm>
                        <a:off x="6124547" y="3406533"/>
                        <a:ext cx="230909" cy="242454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accent6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8" name="Rectangle 147"/>
                      <p:cNvSpPr/>
                      <p:nvPr/>
                    </p:nvSpPr>
                    <p:spPr>
                      <a:xfrm>
                        <a:off x="6124547" y="2702259"/>
                        <a:ext cx="230909" cy="825501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accent6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9" name="Oval 148"/>
                      <p:cNvSpPr/>
                      <p:nvPr/>
                    </p:nvSpPr>
                    <p:spPr>
                      <a:xfrm>
                        <a:off x="6124547" y="2598350"/>
                        <a:ext cx="230909" cy="242454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accent6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45" name="Rectangle 144"/>
                    <p:cNvSpPr/>
                    <p:nvPr/>
                  </p:nvSpPr>
                  <p:spPr>
                    <a:xfrm>
                      <a:off x="5797248" y="2598508"/>
                      <a:ext cx="519545" cy="2424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accent6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" name="Oval 145"/>
                    <p:cNvSpPr/>
                    <p:nvPr/>
                  </p:nvSpPr>
                  <p:spPr>
                    <a:xfrm>
                      <a:off x="6123335" y="2809605"/>
                      <a:ext cx="77346" cy="9144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6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43" name="Oval 142"/>
                  <p:cNvSpPr/>
                  <p:nvPr/>
                </p:nvSpPr>
                <p:spPr>
                  <a:xfrm>
                    <a:off x="6654702" y="2870598"/>
                    <a:ext cx="77346" cy="91440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2" name="Group 111"/>
                <p:cNvGrpSpPr/>
                <p:nvPr/>
              </p:nvGrpSpPr>
              <p:grpSpPr>
                <a:xfrm>
                  <a:off x="7767216" y="1919184"/>
                  <a:ext cx="1251712" cy="2857501"/>
                  <a:chOff x="6423793" y="1962726"/>
                  <a:chExt cx="1251712" cy="2857501"/>
                </a:xfrm>
                <a:grpFill/>
              </p:grpSpPr>
              <p:sp>
                <p:nvSpPr>
                  <p:cNvPr id="113" name="Rectangle 112"/>
                  <p:cNvSpPr/>
                  <p:nvPr/>
                </p:nvSpPr>
                <p:spPr>
                  <a:xfrm>
                    <a:off x="6731001" y="2667000"/>
                    <a:ext cx="646546" cy="1154545"/>
                  </a:xfrm>
                  <a:prstGeom prst="rect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Rectangle 113"/>
                  <p:cNvSpPr/>
                  <p:nvPr/>
                </p:nvSpPr>
                <p:spPr>
                  <a:xfrm>
                    <a:off x="6731000" y="3717637"/>
                    <a:ext cx="230909" cy="981363"/>
                  </a:xfrm>
                  <a:prstGeom prst="rect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Oval 114"/>
                  <p:cNvSpPr/>
                  <p:nvPr/>
                </p:nvSpPr>
                <p:spPr>
                  <a:xfrm>
                    <a:off x="6730999" y="4577773"/>
                    <a:ext cx="230909" cy="242454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" name="Rectangle 115"/>
                  <p:cNvSpPr/>
                  <p:nvPr/>
                </p:nvSpPr>
                <p:spPr>
                  <a:xfrm>
                    <a:off x="7146637" y="3717637"/>
                    <a:ext cx="230909" cy="981363"/>
                  </a:xfrm>
                  <a:prstGeom prst="rect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Oval 116"/>
                  <p:cNvSpPr/>
                  <p:nvPr/>
                </p:nvSpPr>
                <p:spPr>
                  <a:xfrm>
                    <a:off x="7146637" y="4577773"/>
                    <a:ext cx="230909" cy="242454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Oval 117"/>
                  <p:cNvSpPr/>
                  <p:nvPr/>
                </p:nvSpPr>
                <p:spPr>
                  <a:xfrm>
                    <a:off x="6961910" y="3717637"/>
                    <a:ext cx="184727" cy="242454"/>
                  </a:xfrm>
                  <a:prstGeom prst="ellipse">
                    <a:avLst/>
                  </a:prstGeom>
                  <a:solidFill>
                    <a:srgbClr val="4F81BD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Oval 118"/>
                  <p:cNvSpPr/>
                  <p:nvPr/>
                </p:nvSpPr>
                <p:spPr>
                  <a:xfrm>
                    <a:off x="6731001" y="1962726"/>
                    <a:ext cx="663864" cy="623455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0" name="Group 119"/>
                  <p:cNvGrpSpPr/>
                  <p:nvPr/>
                </p:nvGrpSpPr>
                <p:grpSpPr>
                  <a:xfrm>
                    <a:off x="6423793" y="2667000"/>
                    <a:ext cx="629235" cy="1050637"/>
                    <a:chOff x="6413497" y="2667000"/>
                    <a:chExt cx="629235" cy="1050637"/>
                  </a:xfrm>
                  <a:grpFill/>
                </p:grpSpPr>
                <p:grpSp>
                  <p:nvGrpSpPr>
                    <p:cNvPr id="129" name="Group 128"/>
                    <p:cNvGrpSpPr/>
                    <p:nvPr/>
                  </p:nvGrpSpPr>
                  <p:grpSpPr>
                    <a:xfrm>
                      <a:off x="6413497" y="2667000"/>
                      <a:ext cx="230909" cy="1050637"/>
                      <a:chOff x="6344227" y="2667000"/>
                      <a:chExt cx="230909" cy="1050637"/>
                    </a:xfrm>
                    <a:grpFill/>
                  </p:grpSpPr>
                  <p:sp>
                    <p:nvSpPr>
                      <p:cNvPr id="131" name="Oval 130"/>
                      <p:cNvSpPr/>
                      <p:nvPr/>
                    </p:nvSpPr>
                    <p:spPr>
                      <a:xfrm>
                        <a:off x="6344227" y="3475183"/>
                        <a:ext cx="230909" cy="242454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accent6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2" name="Rectangle 131"/>
                      <p:cNvSpPr/>
                      <p:nvPr/>
                    </p:nvSpPr>
                    <p:spPr>
                      <a:xfrm>
                        <a:off x="6344227" y="2770909"/>
                        <a:ext cx="230909" cy="825501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accent6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3" name="Oval 132"/>
                      <p:cNvSpPr/>
                      <p:nvPr/>
                    </p:nvSpPr>
                    <p:spPr>
                      <a:xfrm>
                        <a:off x="6344227" y="2667000"/>
                        <a:ext cx="230909" cy="242454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accent6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30" name="Rectangle 129"/>
                    <p:cNvSpPr/>
                    <p:nvPr/>
                  </p:nvSpPr>
                  <p:spPr>
                    <a:xfrm>
                      <a:off x="6523187" y="2668091"/>
                      <a:ext cx="519545" cy="2424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accent6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1" name="Group 120"/>
                  <p:cNvGrpSpPr/>
                  <p:nvPr/>
                </p:nvGrpSpPr>
                <p:grpSpPr>
                  <a:xfrm>
                    <a:off x="7048027" y="2667933"/>
                    <a:ext cx="627478" cy="1050637"/>
                    <a:chOff x="5797248" y="2598350"/>
                    <a:chExt cx="627478" cy="1050637"/>
                  </a:xfrm>
                  <a:grpFill/>
                </p:grpSpPr>
                <p:grpSp>
                  <p:nvGrpSpPr>
                    <p:cNvPr id="123" name="Group 122"/>
                    <p:cNvGrpSpPr/>
                    <p:nvPr/>
                  </p:nvGrpSpPr>
                  <p:grpSpPr>
                    <a:xfrm>
                      <a:off x="6193817" y="2598350"/>
                      <a:ext cx="230909" cy="1050637"/>
                      <a:chOff x="6124547" y="2598350"/>
                      <a:chExt cx="230909" cy="1050637"/>
                    </a:xfrm>
                    <a:grpFill/>
                  </p:grpSpPr>
                  <p:sp>
                    <p:nvSpPr>
                      <p:cNvPr id="126" name="Oval 125"/>
                      <p:cNvSpPr/>
                      <p:nvPr/>
                    </p:nvSpPr>
                    <p:spPr>
                      <a:xfrm>
                        <a:off x="6124547" y="3406533"/>
                        <a:ext cx="230909" cy="242454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accent6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7" name="Rectangle 126"/>
                      <p:cNvSpPr/>
                      <p:nvPr/>
                    </p:nvSpPr>
                    <p:spPr>
                      <a:xfrm>
                        <a:off x="6124547" y="2702259"/>
                        <a:ext cx="230909" cy="825501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accent6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8" name="Oval 127"/>
                      <p:cNvSpPr/>
                      <p:nvPr/>
                    </p:nvSpPr>
                    <p:spPr>
                      <a:xfrm>
                        <a:off x="6124547" y="2598350"/>
                        <a:ext cx="230909" cy="242454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accent6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24" name="Rectangle 123"/>
                    <p:cNvSpPr/>
                    <p:nvPr/>
                  </p:nvSpPr>
                  <p:spPr>
                    <a:xfrm>
                      <a:off x="5797248" y="2598508"/>
                      <a:ext cx="519545" cy="24245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accent6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" name="Oval 124"/>
                    <p:cNvSpPr/>
                    <p:nvPr/>
                  </p:nvSpPr>
                  <p:spPr>
                    <a:xfrm>
                      <a:off x="6123335" y="2809605"/>
                      <a:ext cx="77346" cy="9144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6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22" name="Oval 121"/>
                  <p:cNvSpPr/>
                  <p:nvPr/>
                </p:nvSpPr>
                <p:spPr>
                  <a:xfrm>
                    <a:off x="6654702" y="2870598"/>
                    <a:ext cx="77346" cy="91440"/>
                  </a:xfrm>
                  <a:prstGeom prst="ellipse">
                    <a:avLst/>
                  </a:prstGeom>
                  <a:grpFill/>
                  <a:ln>
                    <a:solidFill>
                      <a:schemeClr val="accent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07" name="Oval 106"/>
              <p:cNvSpPr/>
              <p:nvPr/>
            </p:nvSpPr>
            <p:spPr>
              <a:xfrm>
                <a:off x="4649875" y="2239580"/>
                <a:ext cx="663864" cy="623455"/>
              </a:xfrm>
              <a:prstGeom prst="ellipse">
                <a:avLst/>
              </a:prstGeom>
              <a:grpFill/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6059927" y="2239580"/>
                <a:ext cx="663864" cy="623455"/>
              </a:xfrm>
              <a:prstGeom prst="ellipse">
                <a:avLst/>
              </a:prstGeom>
              <a:grpFill/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5346330" y="1523815"/>
                <a:ext cx="663864" cy="623455"/>
              </a:xfrm>
              <a:prstGeom prst="ellipse">
                <a:avLst/>
              </a:prstGeom>
              <a:grpFill/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F453668-BDB8-DC4B-AB9B-DABB58728B5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005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Great, Now What?</a:t>
            </a:r>
            <a:endParaRPr lang="en-US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0022" y="1417638"/>
            <a:ext cx="8226778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FFFFFF"/>
                </a:solidFill>
                <a:latin typeface="Helvetica"/>
                <a:cs typeface="Helvetica"/>
              </a:rPr>
              <a:t>Prototype implementation complete!</a:t>
            </a:r>
          </a:p>
          <a:p>
            <a:pPr marL="457200" indent="-457200">
              <a:buFont typeface="Arial"/>
              <a:buChar char="•"/>
            </a:pPr>
            <a:endParaRPr lang="en-US" sz="3200" b="1" dirty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FFFFFF"/>
                </a:solidFill>
                <a:latin typeface="Helvetica"/>
                <a:cs typeface="Helvetica"/>
              </a:rPr>
              <a:t>Significant research challenges remain: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>
                <a:solidFill>
                  <a:schemeClr val="accent1"/>
                </a:solidFill>
                <a:latin typeface="Helvetica"/>
                <a:cs typeface="Helvetica"/>
              </a:rPr>
              <a:t>Crowd </a:t>
            </a:r>
            <a:r>
              <a:rPr lang="en-US" sz="3200" dirty="0" smtClean="0">
                <a:solidFill>
                  <a:srgbClr val="4F81BD"/>
                </a:solidFill>
                <a:latin typeface="Helvetica"/>
                <a:cs typeface="Helvetica"/>
              </a:rPr>
              <a:t>worker performance </a:t>
            </a:r>
            <a:r>
              <a:rPr lang="en-US" sz="3200" dirty="0" smtClean="0">
                <a:solidFill>
                  <a:srgbClr val="FFFFFF"/>
                </a:solidFill>
                <a:latin typeface="Helvetica"/>
                <a:cs typeface="Helvetica"/>
              </a:rPr>
              <a:t>and quality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>
                <a:solidFill>
                  <a:srgbClr val="4F81BD"/>
                </a:solidFill>
                <a:latin typeface="Helvetica"/>
                <a:cs typeface="Helvetica"/>
              </a:rPr>
              <a:t>Pipeline semantics </a:t>
            </a:r>
            <a:r>
              <a:rPr lang="en-US" sz="3200" dirty="0" smtClean="0">
                <a:solidFill>
                  <a:srgbClr val="FFFFFF"/>
                </a:solidFill>
                <a:latin typeface="Helvetica"/>
                <a:cs typeface="Helvetica"/>
              </a:rPr>
              <a:t>and optimization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>
                <a:solidFill>
                  <a:srgbClr val="4F81BD"/>
                </a:solidFill>
                <a:latin typeface="Helvetica"/>
                <a:cs typeface="Helvetica"/>
              </a:rPr>
              <a:t>Programming model </a:t>
            </a:r>
            <a:r>
              <a:rPr lang="en-US" sz="3200" dirty="0" smtClean="0">
                <a:solidFill>
                  <a:srgbClr val="FFFFFF"/>
                </a:solidFill>
                <a:latin typeface="Helvetica"/>
                <a:cs typeface="Helvetica"/>
              </a:rPr>
              <a:t>and interface</a:t>
            </a:r>
          </a:p>
          <a:p>
            <a:pPr lvl="1"/>
            <a:endParaRPr lang="en-US" sz="3200" dirty="0">
              <a:solidFill>
                <a:schemeClr val="bg1"/>
              </a:solidFill>
              <a:latin typeface="Helvetica"/>
              <a:cs typeface="Helvetica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accent3"/>
                </a:solidFill>
                <a:latin typeface="Helvetica"/>
                <a:cs typeface="Helvetica"/>
              </a:rPr>
              <a:t>Open source </a:t>
            </a:r>
            <a:r>
              <a:rPr lang="en-US" sz="3200" dirty="0">
                <a:solidFill>
                  <a:schemeClr val="accent3"/>
                </a:solidFill>
                <a:latin typeface="Helvetica"/>
                <a:cs typeface="Helvetica"/>
              </a:rPr>
              <a:t>r</a:t>
            </a:r>
            <a:r>
              <a:rPr lang="en-US" sz="3200" dirty="0" smtClean="0">
                <a:solidFill>
                  <a:schemeClr val="accent3"/>
                </a:solidFill>
                <a:latin typeface="Helvetica"/>
                <a:cs typeface="Helvetica"/>
              </a:rPr>
              <a:t>elease </a:t>
            </a:r>
            <a:r>
              <a:rPr lang="en-US" sz="3200" dirty="0" smtClean="0">
                <a:solidFill>
                  <a:schemeClr val="bg1"/>
                </a:solidFill>
                <a:latin typeface="Helvetica"/>
                <a:cs typeface="Helvetica"/>
              </a:rPr>
              <a:t>targeted for next year</a:t>
            </a:r>
            <a:endParaRPr lang="en-US" sz="3200" dirty="0">
              <a:solidFill>
                <a:schemeClr val="bg1"/>
              </a:solidFill>
              <a:latin typeface="Helvetica"/>
              <a:cs typeface="Helvetica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F453668-BDB8-DC4B-AB9B-DABB58728B54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26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Summary</a:t>
            </a:r>
            <a:endParaRPr lang="en-US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0022" y="1366326"/>
            <a:ext cx="822677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FFFFFF"/>
                </a:solidFill>
                <a:latin typeface="Helvetica"/>
                <a:cs typeface="Helvetica"/>
              </a:rPr>
              <a:t>Data Cleaning is </a:t>
            </a:r>
            <a:r>
              <a:rPr lang="en-US" sz="3200" b="1" dirty="0" smtClean="0">
                <a:solidFill>
                  <a:schemeClr val="accent2"/>
                </a:solidFill>
                <a:latin typeface="Helvetica"/>
                <a:cs typeface="Helvetica"/>
              </a:rPr>
              <a:t>slow</a:t>
            </a:r>
            <a:r>
              <a:rPr lang="en-US" sz="3200" dirty="0" smtClean="0">
                <a:solidFill>
                  <a:srgbClr val="FFFFFF"/>
                </a:solidFill>
                <a:latin typeface="Helvetica"/>
                <a:cs typeface="Helvetica"/>
              </a:rPr>
              <a:t>, </a:t>
            </a:r>
            <a:r>
              <a:rPr lang="en-US" sz="3200" b="1" dirty="0" smtClean="0">
                <a:solidFill>
                  <a:srgbClr val="C0504D"/>
                </a:solidFill>
                <a:latin typeface="Helvetica"/>
                <a:cs typeface="Helvetica"/>
              </a:rPr>
              <a:t>costly</a:t>
            </a:r>
            <a:r>
              <a:rPr lang="en-US" sz="3200" dirty="0" smtClean="0">
                <a:solidFill>
                  <a:srgbClr val="FFFFFF"/>
                </a:solidFill>
                <a:latin typeface="Helvetica"/>
                <a:cs typeface="Helvetica"/>
              </a:rPr>
              <a:t>, and </a:t>
            </a:r>
            <a:r>
              <a:rPr lang="en-US" sz="3200" b="1" dirty="0" smtClean="0">
                <a:solidFill>
                  <a:schemeClr val="accent2"/>
                </a:solidFill>
                <a:latin typeface="Helvetica"/>
                <a:cs typeface="Helvetica"/>
              </a:rPr>
              <a:t>domain-specific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457200" indent="-457200">
              <a:buFont typeface="Arial"/>
              <a:buChar char="•"/>
            </a:pPr>
            <a:r>
              <a:rPr lang="en-US" sz="3200" b="1" dirty="0" err="1" smtClean="0">
                <a:solidFill>
                  <a:srgbClr val="4F81BD"/>
                </a:solidFill>
                <a:latin typeface="Helvetica"/>
                <a:cs typeface="Helvetica"/>
              </a:rPr>
              <a:t>SampleClean</a:t>
            </a:r>
            <a:r>
              <a:rPr lang="en-US" sz="3200" dirty="0" smtClean="0">
                <a:solidFill>
                  <a:srgbClr val="FFFFFF"/>
                </a:solidFill>
                <a:latin typeface="Helvetica"/>
                <a:cs typeface="Helvetica"/>
              </a:rPr>
              <a:t> brings </a:t>
            </a:r>
            <a:r>
              <a:rPr lang="en-US" sz="3200" b="1" dirty="0" smtClean="0">
                <a:solidFill>
                  <a:srgbClr val="4F81BD"/>
                </a:solidFill>
                <a:latin typeface="Helvetica"/>
                <a:cs typeface="Helvetica"/>
              </a:rPr>
              <a:t>data cleaning </a:t>
            </a:r>
            <a:r>
              <a:rPr lang="en-US" sz="3200" dirty="0" smtClean="0">
                <a:solidFill>
                  <a:srgbClr val="FFFFFF"/>
                </a:solidFill>
                <a:latin typeface="Helvetica"/>
                <a:cs typeface="Helvetica"/>
              </a:rPr>
              <a:t>into the </a:t>
            </a:r>
            <a:r>
              <a:rPr lang="en-US" sz="3200" b="1" dirty="0" smtClean="0">
                <a:solidFill>
                  <a:schemeClr val="accent1"/>
                </a:solidFill>
                <a:latin typeface="Helvetica"/>
                <a:cs typeface="Helvetica"/>
              </a:rPr>
              <a:t>BDAS stack </a:t>
            </a:r>
            <a:endParaRPr lang="en-US" sz="3200" b="1" dirty="0" smtClean="0">
              <a:solidFill>
                <a:schemeClr val="accent1"/>
              </a:solidFill>
              <a:latin typeface="Helvetica"/>
              <a:cs typeface="Helvetica"/>
            </a:endParaRPr>
          </a:p>
          <a:p>
            <a:pPr marL="457200" indent="-457200">
              <a:buFont typeface="Arial"/>
              <a:buChar char="•"/>
            </a:pPr>
            <a:endParaRPr lang="en-US" sz="3200" b="1" dirty="0" smtClean="0">
              <a:solidFill>
                <a:schemeClr val="accent1"/>
              </a:solidFill>
              <a:latin typeface="Helvetica"/>
              <a:cs typeface="Helvetica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err="1" smtClean="0">
                <a:solidFill>
                  <a:srgbClr val="FFFFFF"/>
                </a:solidFill>
                <a:latin typeface="Helvetica"/>
                <a:cs typeface="Helvetica"/>
              </a:rPr>
              <a:t>SampleClean</a:t>
            </a:r>
            <a:r>
              <a:rPr lang="en-US" sz="3200" dirty="0" smtClean="0">
                <a:solidFill>
                  <a:srgbClr val="FFFFFF"/>
                </a:solidFill>
                <a:latin typeface="Helvetica"/>
                <a:cs typeface="Helvetica"/>
              </a:rPr>
              <a:t> uses </a:t>
            </a:r>
            <a:r>
              <a:rPr lang="en-US" sz="3200" b="1" dirty="0" smtClean="0">
                <a:solidFill>
                  <a:schemeClr val="accent6"/>
                </a:solidFill>
                <a:latin typeface="Helvetica"/>
                <a:cs typeface="Helvetica"/>
              </a:rPr>
              <a:t>asynchrony to hide latency</a:t>
            </a:r>
            <a:r>
              <a:rPr lang="en-US" sz="3200" dirty="0" smtClean="0">
                <a:solidFill>
                  <a:srgbClr val="FFFFFF"/>
                </a:solidFill>
                <a:latin typeface="Helvetica"/>
                <a:cs typeface="Helvetica"/>
              </a:rPr>
              <a:t>, and </a:t>
            </a:r>
            <a:r>
              <a:rPr lang="en-US" sz="3200" b="1" dirty="0" smtClean="0">
                <a:solidFill>
                  <a:srgbClr val="F79646"/>
                </a:solidFill>
                <a:latin typeface="Helvetica"/>
                <a:cs typeface="Helvetica"/>
              </a:rPr>
              <a:t>samplin</a:t>
            </a:r>
            <a:r>
              <a:rPr lang="en-US" sz="3200" b="1" dirty="0" smtClean="0">
                <a:solidFill>
                  <a:srgbClr val="F79646"/>
                </a:solidFill>
                <a:latin typeface="Helvetica"/>
                <a:cs typeface="Helvetica"/>
              </a:rPr>
              <a:t>g to hide scale</a:t>
            </a:r>
            <a:endParaRPr lang="en-US" sz="3200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err="1" smtClean="0">
                <a:solidFill>
                  <a:srgbClr val="FFFFFF"/>
                </a:solidFill>
                <a:latin typeface="Helvetica"/>
                <a:cs typeface="Helvetica"/>
              </a:rPr>
              <a:t>SampleClean</a:t>
            </a:r>
            <a:r>
              <a:rPr lang="en-US" sz="3200" dirty="0" smtClean="0">
                <a:solidFill>
                  <a:srgbClr val="FFFFFF"/>
                </a:solidFill>
                <a:latin typeface="Helvetica"/>
                <a:cs typeface="Helvetica"/>
              </a:rPr>
              <a:t> combines </a:t>
            </a:r>
            <a:r>
              <a:rPr lang="en-US" sz="3200" b="1" dirty="0" smtClean="0">
                <a:solidFill>
                  <a:schemeClr val="accent3"/>
                </a:solidFill>
                <a:latin typeface="Helvetica"/>
                <a:cs typeface="Helvetica"/>
              </a:rPr>
              <a:t>Algorithms</a:t>
            </a:r>
            <a:r>
              <a:rPr lang="en-US" sz="3200" dirty="0" smtClean="0">
                <a:solidFill>
                  <a:srgbClr val="FFFFFF"/>
                </a:solidFill>
                <a:latin typeface="Helvetica"/>
                <a:cs typeface="Helvetica"/>
              </a:rPr>
              <a:t>, </a:t>
            </a:r>
            <a:r>
              <a:rPr lang="en-US" sz="3200" b="1" dirty="0" smtClean="0">
                <a:solidFill>
                  <a:srgbClr val="9BBB59"/>
                </a:solidFill>
                <a:latin typeface="Helvetica"/>
                <a:cs typeface="Helvetica"/>
              </a:rPr>
              <a:t>Machines</a:t>
            </a:r>
            <a:r>
              <a:rPr lang="en-US" sz="3200" dirty="0" smtClean="0">
                <a:solidFill>
                  <a:srgbClr val="FFFFFF"/>
                </a:solidFill>
                <a:latin typeface="Helvetica"/>
                <a:cs typeface="Helvetica"/>
              </a:rPr>
              <a:t>, and </a:t>
            </a:r>
            <a:r>
              <a:rPr lang="en-US" sz="3200" b="1" dirty="0" smtClean="0">
                <a:solidFill>
                  <a:srgbClr val="9BBB59"/>
                </a:solidFill>
                <a:latin typeface="Helvetica"/>
                <a:cs typeface="Helvetica"/>
              </a:rPr>
              <a:t>People</a:t>
            </a:r>
            <a:r>
              <a:rPr lang="en-US" sz="3200" dirty="0" smtClean="0">
                <a:solidFill>
                  <a:schemeClr val="bg1"/>
                </a:solidFill>
                <a:latin typeface="Helvetica"/>
                <a:cs typeface="Helvetica"/>
              </a:rPr>
              <a:t>, all </a:t>
            </a:r>
            <a:r>
              <a:rPr lang="en-US" sz="3200" dirty="0" smtClean="0">
                <a:solidFill>
                  <a:srgbClr val="FFFFFF"/>
                </a:solidFill>
                <a:latin typeface="Helvetica"/>
                <a:cs typeface="Helvetica"/>
              </a:rPr>
              <a:t>in one system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71293" y="6356350"/>
            <a:ext cx="2133600" cy="365125"/>
          </a:xfrm>
        </p:spPr>
        <p:txBody>
          <a:bodyPr/>
          <a:lstStyle/>
          <a:p>
            <a:fld id="{2F453668-BDB8-DC4B-AB9B-DABB58728B54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589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Asynchrony in Spark</a:t>
            </a:r>
            <a:endParaRPr lang="en-US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0022" y="1417638"/>
            <a:ext cx="8226778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FFFFFF"/>
                </a:solidFill>
                <a:latin typeface="Helvetica"/>
                <a:cs typeface="Helvetica"/>
              </a:rPr>
              <a:t>The Spark abstraction: blocking BSP</a:t>
            </a:r>
          </a:p>
          <a:p>
            <a:pPr marL="457200" indent="-457200">
              <a:buFont typeface="Arial"/>
              <a:buChar char="•"/>
            </a:pPr>
            <a:endParaRPr lang="en-US" sz="3200" b="1" dirty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FFFFFF"/>
                </a:solidFill>
                <a:latin typeface="Helvetica"/>
                <a:cs typeface="Helvetica"/>
              </a:rPr>
              <a:t>So how do we achieve asynchrony?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b="1" dirty="0" smtClean="0">
                <a:solidFill>
                  <a:schemeClr val="accent1"/>
                </a:solidFill>
                <a:latin typeface="Helvetica"/>
                <a:cs typeface="Helvetica"/>
              </a:rPr>
              <a:t>Multithreaded master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>
                <a:solidFill>
                  <a:srgbClr val="FFFFFF"/>
                </a:solidFill>
                <a:latin typeface="Helvetica"/>
                <a:cs typeface="Helvetica"/>
              </a:rPr>
              <a:t>Intermediate results </a:t>
            </a:r>
            <a:r>
              <a:rPr lang="en-US" sz="3200" b="1" dirty="0" smtClean="0">
                <a:solidFill>
                  <a:schemeClr val="accent3"/>
                </a:solidFill>
                <a:latin typeface="Helvetica"/>
                <a:cs typeface="Helvetica"/>
              </a:rPr>
              <a:t>materialized in Hive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>
                <a:solidFill>
                  <a:srgbClr val="FFFFFF"/>
                </a:solidFill>
                <a:latin typeface="Helvetica"/>
                <a:cs typeface="Helvetica"/>
              </a:rPr>
              <a:t>Standalone </a:t>
            </a:r>
            <a:r>
              <a:rPr lang="en-US" sz="3200" b="1" dirty="0" smtClean="0">
                <a:solidFill>
                  <a:schemeClr val="accent6"/>
                </a:solidFill>
                <a:latin typeface="Helvetica"/>
                <a:cs typeface="Helvetica"/>
              </a:rPr>
              <a:t>Finagle HTTP server</a:t>
            </a:r>
            <a:r>
              <a:rPr lang="en-US" sz="3200" dirty="0" smtClean="0">
                <a:solidFill>
                  <a:srgbClr val="FFFFFF"/>
                </a:solidFill>
                <a:latin typeface="Helvetica"/>
                <a:cs typeface="Helvetica"/>
              </a:rPr>
              <a:t> for crowd work</a:t>
            </a:r>
            <a:endParaRPr lang="en-US" sz="3200" dirty="0" smtClean="0">
              <a:solidFill>
                <a:schemeClr val="accent2"/>
              </a:solidFill>
              <a:latin typeface="Helvetica"/>
              <a:cs typeface="Helvetica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FFFFFF"/>
              </a:solidFill>
              <a:latin typeface="Helvetica"/>
              <a:cs typeface="Helvetica"/>
            </a:endParaRPr>
          </a:p>
          <a:p>
            <a:endParaRPr lang="en-US" sz="32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F453668-BDB8-DC4B-AB9B-DABB58728B54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483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1" y="338666"/>
            <a:ext cx="82296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baseline="0" dirty="0" smtClean="0">
                <a:solidFill>
                  <a:srgbClr val="FFFFFF"/>
                </a:solidFill>
                <a:latin typeface="Helvetica"/>
                <a:cs typeface="Helvetica"/>
              </a:rPr>
              <a:t>Microsoft Academic</a:t>
            </a:r>
            <a:r>
              <a:rPr lang="en-US" sz="3600" b="1" dirty="0" smtClean="0">
                <a:solidFill>
                  <a:srgbClr val="FFFFFF"/>
                </a:solidFill>
                <a:latin typeface="Helvetica"/>
                <a:cs typeface="Helvetica"/>
              </a:rPr>
              <a:t> Search</a:t>
            </a:r>
            <a:endParaRPr lang="en-US" baseline="0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  <a:p>
            <a:endParaRPr lang="en-US" baseline="0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982421"/>
              </p:ext>
            </p:extLst>
          </p:nvPr>
        </p:nvGraphicFramePr>
        <p:xfrm>
          <a:off x="1523999" y="3217331"/>
          <a:ext cx="6237112" cy="28888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1238"/>
                <a:gridCol w="4815874"/>
              </a:tblGrid>
              <a:tr h="431738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/>
                          <a:cs typeface="Helvetica"/>
                        </a:rPr>
                        <a:t>Paper Id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/>
                          <a:cs typeface="Helvetica"/>
                        </a:rPr>
                        <a:t>Affiliation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745191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/>
                          <a:cs typeface="Helvetica"/>
                        </a:rPr>
                        <a:t>16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Helvetica"/>
                          <a:cs typeface="Helvetica"/>
                        </a:rPr>
                        <a:t>Computer Science Division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--</a:t>
                      </a:r>
                      <a:r>
                        <a:rPr lang="en-US" sz="1800" dirty="0" smtClean="0">
                          <a:latin typeface="Helvetica"/>
                          <a:cs typeface="Helvetica"/>
                        </a:rPr>
                        <a:t>University of California Berkeley CA</a:t>
                      </a:r>
                    </a:p>
                  </a:txBody>
                  <a:tcPr/>
                </a:tc>
              </a:tr>
              <a:tr h="431738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/>
                          <a:cs typeface="Helvetica"/>
                        </a:rPr>
                        <a:t>101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Helvetica"/>
                          <a:cs typeface="Helvetica"/>
                        </a:rPr>
                        <a:t>University of California at Berkeley</a:t>
                      </a:r>
                    </a:p>
                  </a:txBody>
                  <a:tcPr/>
                </a:tc>
              </a:tr>
              <a:tr h="431738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/>
                          <a:cs typeface="Helvetica"/>
                        </a:rPr>
                        <a:t>102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Helvetica"/>
                          <a:cs typeface="Helvetica"/>
                        </a:rPr>
                        <a:t>Department of Physics</a:t>
                      </a:r>
                      <a:r>
                        <a:rPr lang="en-US" sz="1800" baseline="0" dirty="0" smtClean="0"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800" dirty="0" smtClean="0">
                          <a:latin typeface="Helvetica"/>
                          <a:cs typeface="Helvetica"/>
                        </a:rPr>
                        <a:t>Stanford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Helvetica"/>
                          <a:cs typeface="Helvetica"/>
                        </a:rPr>
                        <a:t>University California</a:t>
                      </a:r>
                    </a:p>
                  </a:txBody>
                  <a:tcPr/>
                </a:tc>
              </a:tr>
              <a:tr h="431738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/>
                          <a:cs typeface="Helvetica"/>
                        </a:rPr>
                        <a:t>116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Helvetica"/>
                          <a:cs typeface="Helvetica"/>
                        </a:rPr>
                        <a:t>Lawrence Berkeley National Labs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>
                          <a:latin typeface="Helvetica"/>
                          <a:cs typeface="Helvetica"/>
                        </a:rPr>
                        <a:t>&lt;ref&gt;</a:t>
                      </a:r>
                      <a:r>
                        <a:rPr lang="en-US" sz="1800" dirty="0" smtClean="0">
                          <a:latin typeface="Helvetica"/>
                          <a:cs typeface="Helvetica"/>
                        </a:rPr>
                        <a:t>California&lt;/ref&gt;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833" y="1468966"/>
            <a:ext cx="5194300" cy="1384300"/>
          </a:xfrm>
          <a:prstGeom prst="rect">
            <a:avLst/>
          </a:prstGeom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F453668-BDB8-DC4B-AB9B-DABB58728B5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38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1" y="338666"/>
            <a:ext cx="82296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baseline="0" dirty="0" smtClean="0">
                <a:solidFill>
                  <a:srgbClr val="FFFFFF"/>
                </a:solidFill>
                <a:latin typeface="Helvetica"/>
                <a:cs typeface="Helvetica"/>
              </a:rPr>
              <a:t>Microsoft Academic</a:t>
            </a:r>
            <a:r>
              <a:rPr lang="en-US" sz="3600" b="1" dirty="0" smtClean="0">
                <a:solidFill>
                  <a:srgbClr val="FFFFFF"/>
                </a:solidFill>
                <a:latin typeface="Helvetica"/>
                <a:cs typeface="Helvetica"/>
              </a:rPr>
              <a:t> Search</a:t>
            </a:r>
            <a:endParaRPr lang="en-US" baseline="0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  <a:p>
            <a:endParaRPr lang="en-US" baseline="0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244236"/>
              </p:ext>
            </p:extLst>
          </p:nvPr>
        </p:nvGraphicFramePr>
        <p:xfrm>
          <a:off x="1523999" y="3217331"/>
          <a:ext cx="6321779" cy="28888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6063"/>
                <a:gridCol w="4875716"/>
              </a:tblGrid>
              <a:tr h="431738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/>
                          <a:cs typeface="Helvetica"/>
                        </a:rPr>
                        <a:t>Paper Id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/>
                          <a:cs typeface="Helvetica"/>
                        </a:rPr>
                        <a:t>Affiliation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745191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/>
                          <a:cs typeface="Helvetica"/>
                        </a:rPr>
                        <a:t>16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Helvetica"/>
                          <a:cs typeface="Helvetica"/>
                        </a:rPr>
                        <a:t>Computer Science Division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Helvetica"/>
                          <a:cs typeface="Helvetica"/>
                        </a:rPr>
                        <a:t>--</a:t>
                      </a:r>
                      <a:r>
                        <a:rPr lang="en-US" sz="1800" dirty="0" smtClean="0">
                          <a:latin typeface="Helvetica"/>
                          <a:cs typeface="Helvetica"/>
                        </a:rPr>
                        <a:t>University of California Berkeley CA</a:t>
                      </a:r>
                    </a:p>
                  </a:txBody>
                  <a:tcPr/>
                </a:tc>
              </a:tr>
              <a:tr h="431738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/>
                          <a:cs typeface="Helvetica"/>
                        </a:rPr>
                        <a:t>101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Helvetica"/>
                          <a:cs typeface="Helvetica"/>
                        </a:rPr>
                        <a:t>University of California at Berkeley</a:t>
                      </a:r>
                    </a:p>
                  </a:txBody>
                  <a:tcPr/>
                </a:tc>
              </a:tr>
              <a:tr h="431738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/>
                          <a:cs typeface="Helvetica"/>
                        </a:rPr>
                        <a:t>102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Helvetica"/>
                          <a:cs typeface="Helvetica"/>
                        </a:rPr>
                        <a:t>Department of Physics</a:t>
                      </a:r>
                      <a:r>
                        <a:rPr lang="en-US" sz="1800" baseline="0" dirty="0" smtClean="0"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800" dirty="0" smtClean="0">
                          <a:latin typeface="Helvetica"/>
                          <a:cs typeface="Helvetica"/>
                        </a:rPr>
                        <a:t>Stanford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Helvetica"/>
                          <a:cs typeface="Helvetica"/>
                        </a:rPr>
                        <a:t>University California</a:t>
                      </a:r>
                    </a:p>
                  </a:txBody>
                  <a:tcPr/>
                </a:tc>
              </a:tr>
              <a:tr h="431738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/>
                          <a:cs typeface="Helvetica"/>
                        </a:rPr>
                        <a:t>116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Helvetica"/>
                          <a:cs typeface="Helvetica"/>
                        </a:rPr>
                        <a:t>Lawrence Berkeley National Labs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>
                          <a:latin typeface="Helvetica"/>
                          <a:cs typeface="Helvetica"/>
                        </a:rPr>
                        <a:t>&lt;ref&gt;</a:t>
                      </a:r>
                      <a:r>
                        <a:rPr lang="en-US" sz="1800" dirty="0" smtClean="0">
                          <a:latin typeface="Helvetica"/>
                          <a:cs typeface="Helvetica"/>
                        </a:rPr>
                        <a:t>California&lt;/ref&gt;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33" y="1468966"/>
            <a:ext cx="5194300" cy="1384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58555" y="3527778"/>
            <a:ext cx="18344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X</a:t>
            </a:r>
            <a:endParaRPr lang="en-US" sz="3200" b="1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025423" y="5937956"/>
            <a:ext cx="20827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F453668-BDB8-DC4B-AB9B-DABB58728B5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625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1" y="338666"/>
            <a:ext cx="82296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baseline="0" dirty="0" smtClean="0">
                <a:solidFill>
                  <a:srgbClr val="FFFFFF"/>
                </a:solidFill>
                <a:latin typeface="Helvetica"/>
                <a:cs typeface="Helvetica"/>
              </a:rPr>
              <a:t>Microsoft Academic</a:t>
            </a:r>
            <a:r>
              <a:rPr lang="en-US" sz="3600" b="1" dirty="0" smtClean="0">
                <a:solidFill>
                  <a:srgbClr val="FFFFFF"/>
                </a:solidFill>
                <a:latin typeface="Helvetica"/>
                <a:cs typeface="Helvetica"/>
              </a:rPr>
              <a:t> Search</a:t>
            </a:r>
            <a:endParaRPr lang="en-US" baseline="0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  <a:p>
            <a:endParaRPr lang="en-US" baseline="0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17460" y="1234725"/>
            <a:ext cx="6468437" cy="58477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rgbClr val="FFB508"/>
                </a:solidFill>
                <a:latin typeface="Helvetica"/>
                <a:cs typeface="Helvetica"/>
              </a:rPr>
              <a:t>University of California at Berkeley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14639" y="1876124"/>
            <a:ext cx="6468437" cy="107721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dirty="0" smtClean="0">
                <a:solidFill>
                  <a:schemeClr val="bg1"/>
                </a:solidFill>
                <a:latin typeface="Helvetica"/>
                <a:cs typeface="Helvetica"/>
              </a:rPr>
              <a:t>Computer Science Division</a:t>
            </a:r>
          </a:p>
          <a:p>
            <a:pPr>
              <a:defRPr/>
            </a:pPr>
            <a:r>
              <a:rPr lang="en-US" sz="3200" dirty="0" smtClean="0">
                <a:solidFill>
                  <a:schemeClr val="bg1"/>
                </a:solidFill>
                <a:latin typeface="Helvetica"/>
                <a:cs typeface="Helvetica"/>
              </a:rPr>
              <a:t>University </a:t>
            </a:r>
            <a:r>
              <a:rPr lang="en-US" sz="3200" dirty="0">
                <a:solidFill>
                  <a:schemeClr val="bg1"/>
                </a:solidFill>
                <a:latin typeface="Helvetica"/>
                <a:cs typeface="Helvetica"/>
              </a:rPr>
              <a:t>of California at Berkeley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11818" y="1873303"/>
            <a:ext cx="6468437" cy="107721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dirty="0" smtClean="0">
                <a:solidFill>
                  <a:schemeClr val="bg1"/>
                </a:solidFill>
                <a:latin typeface="Helvetica"/>
                <a:cs typeface="Helvetica"/>
              </a:rPr>
              <a:t>Computer Science Division</a:t>
            </a:r>
          </a:p>
          <a:p>
            <a:pPr>
              <a:defRPr/>
            </a:pPr>
            <a:r>
              <a:rPr lang="en-US" sz="3200" dirty="0" smtClean="0">
                <a:solidFill>
                  <a:srgbClr val="FFB508"/>
                </a:solidFill>
                <a:latin typeface="Helvetica"/>
                <a:cs typeface="Helvetica"/>
              </a:rPr>
              <a:t>University </a:t>
            </a:r>
            <a:r>
              <a:rPr lang="en-US" sz="3200" dirty="0">
                <a:solidFill>
                  <a:srgbClr val="FFB508"/>
                </a:solidFill>
                <a:latin typeface="Helvetica"/>
                <a:cs typeface="Helvetica"/>
              </a:rPr>
              <a:t>of California at Berkeley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417460" y="3148168"/>
            <a:ext cx="6166556" cy="107721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bg1"/>
                </a:solidFill>
                <a:latin typeface="Helvetica"/>
                <a:cs typeface="Helvetica"/>
              </a:rPr>
              <a:t>Department </a:t>
            </a:r>
            <a:r>
              <a:rPr lang="en-US" sz="3200" dirty="0">
                <a:solidFill>
                  <a:srgbClr val="D99694"/>
                </a:solidFill>
                <a:latin typeface="Helvetica"/>
                <a:cs typeface="Helvetica"/>
              </a:rPr>
              <a:t>of</a:t>
            </a:r>
            <a:r>
              <a:rPr lang="en-US" sz="3200" dirty="0">
                <a:solidFill>
                  <a:schemeClr val="bg1"/>
                </a:solidFill>
                <a:latin typeface="Helvetica"/>
                <a:cs typeface="Helvetica"/>
              </a:rPr>
              <a:t> Physics Stanford </a:t>
            </a:r>
          </a:p>
          <a:p>
            <a:pPr>
              <a:defRPr/>
            </a:pP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University California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88F0FF"/>
              </a:clrFrom>
              <a:clrTo>
                <a:srgbClr val="88F0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95222" y="4268591"/>
            <a:ext cx="4162778" cy="2331156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F453668-BDB8-DC4B-AB9B-DABB58728B5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082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1" y="1991953"/>
            <a:ext cx="8229600" cy="6858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Data cleaning </a:t>
            </a:r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in BDAS.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Problem 1. Scale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Problem 2. Latency</a:t>
            </a:r>
          </a:p>
          <a:p>
            <a:pPr marL="457200" lvl="1" indent="0">
              <a:buNone/>
            </a:pPr>
            <a:endParaRPr lang="en-US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Sampling to cope with scale.</a:t>
            </a:r>
          </a:p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Asynchrony to cope with latency.</a:t>
            </a: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  <a:p>
            <a:endParaRPr lang="en-US" baseline="0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74133" y="432886"/>
            <a:ext cx="8669867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79646">
                    <a:lumMod val="20000"/>
                    <a:lumOff val="80000"/>
                  </a:srgbClr>
                </a:solidFill>
                <a:latin typeface="Helvetica"/>
                <a:cs typeface="Helvetica"/>
              </a:rPr>
              <a:t>Enter </a:t>
            </a:r>
            <a:r>
              <a:rPr lang="en-US" b="1" dirty="0" err="1" smtClean="0">
                <a:solidFill>
                  <a:srgbClr val="F79646">
                    <a:lumMod val="20000"/>
                    <a:lumOff val="80000"/>
                  </a:srgbClr>
                </a:solidFill>
                <a:latin typeface="Helvetica"/>
                <a:cs typeface="Helvetica"/>
              </a:rPr>
              <a:t>SampleClean</a:t>
            </a:r>
            <a:endParaRPr lang="en-US" dirty="0">
              <a:solidFill>
                <a:prstClr val="white"/>
              </a:solidFill>
              <a:latin typeface="Helvetica"/>
              <a:cs typeface="Helvetica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0410" r="53178" b="17761"/>
          <a:stretch/>
        </p:blipFill>
        <p:spPr>
          <a:xfrm>
            <a:off x="141111" y="509580"/>
            <a:ext cx="1386734" cy="1270708"/>
          </a:xfrm>
          <a:prstGeom prst="rect">
            <a:avLst/>
          </a:prstGeom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F453668-BDB8-DC4B-AB9B-DABB58728B5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93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1391"/>
            <a:ext cx="8229600" cy="10467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b="1" dirty="0" smtClean="0">
                <a:solidFill>
                  <a:srgbClr val="FFFFFF"/>
                </a:solidFill>
                <a:latin typeface="Helvetica"/>
                <a:cs typeface="Helvetica"/>
              </a:rPr>
              <a:t>Now it’s your turn!</a:t>
            </a:r>
            <a:endParaRPr lang="en-US" sz="5400" baseline="0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endParaRPr lang="en-US" sz="5400" dirty="0">
              <a:solidFill>
                <a:srgbClr val="FFFFFF"/>
              </a:solidFill>
              <a:latin typeface="Helvetica"/>
              <a:cs typeface="Helvetica"/>
            </a:endParaRPr>
          </a:p>
          <a:p>
            <a:endParaRPr lang="en-US" sz="5400" baseline="0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endParaRPr lang="en-US" sz="5400" dirty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0" indent="0">
              <a:buNone/>
            </a:pPr>
            <a:endParaRPr lang="en-US" sz="5400" dirty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0" indent="0">
              <a:buNone/>
            </a:pPr>
            <a:endParaRPr lang="en-US" sz="54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902" y="3316772"/>
            <a:ext cx="9116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Helvetica"/>
                <a:cs typeface="Helvetica"/>
              </a:rPr>
              <a:t>Be the crowd and help us decide</a:t>
            </a:r>
            <a:endParaRPr lang="en-US" sz="48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F453668-BDB8-DC4B-AB9B-DABB58728B5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6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Dirty </a:t>
            </a:r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Data is </a:t>
            </a:r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Ubiquitous</a:t>
            </a:r>
            <a:endParaRPr lang="en-US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53668-BDB8-DC4B-AB9B-DABB58728B54}" type="slidenum">
              <a:rPr lang="en-US" smtClean="0">
                <a:solidFill>
                  <a:schemeClr val="bg1"/>
                </a:solidFill>
                <a:latin typeface="Helvetica"/>
                <a:cs typeface="Helvetica"/>
              </a:rPr>
              <a:t>8</a:t>
            </a:fld>
            <a:endParaRPr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011" y="1417638"/>
            <a:ext cx="80757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Example</a:t>
            </a:r>
            <a:r>
              <a:rPr lang="en-US" sz="2600" dirty="0" smtClean="0">
                <a:solidFill>
                  <a:schemeClr val="bg1"/>
                </a:solidFill>
                <a:latin typeface="Helvetica"/>
                <a:cs typeface="Helvetica"/>
              </a:rPr>
              <a:t>: Missing, incomplete, inconsistent data</a:t>
            </a:r>
            <a:endParaRPr lang="en-US" sz="26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0872" b="66502"/>
          <a:stretch/>
        </p:blipFill>
        <p:spPr>
          <a:xfrm>
            <a:off x="457200" y="2403483"/>
            <a:ext cx="2377456" cy="21081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25222"/>
          <a:stretch/>
        </p:blipFill>
        <p:spPr>
          <a:xfrm>
            <a:off x="3128177" y="2063850"/>
            <a:ext cx="5558623" cy="211669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309196" y="3959873"/>
            <a:ext cx="5109396" cy="2522183"/>
            <a:chOff x="0" y="2031086"/>
            <a:chExt cx="9144000" cy="419826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9933" y="2031086"/>
              <a:ext cx="1619955" cy="14784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3509492"/>
              <a:ext cx="9144000" cy="2719858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1718370" y="3955221"/>
              <a:ext cx="1555408" cy="786112"/>
            </a:xfrm>
            <a:prstGeom prst="ellipse">
              <a:avLst/>
            </a:prstGeom>
            <a:noFill/>
            <a:ln w="31750" cmpd="sng">
              <a:solidFill>
                <a:srgbClr val="FF00A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4382548" y="5024844"/>
              <a:ext cx="937340" cy="473737"/>
            </a:xfrm>
            <a:prstGeom prst="ellipse">
              <a:avLst/>
            </a:prstGeom>
            <a:noFill/>
            <a:ln w="31750" cmpd="sng">
              <a:solidFill>
                <a:srgbClr val="FF00A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7470059" y="4504464"/>
              <a:ext cx="937340" cy="473737"/>
            </a:xfrm>
            <a:prstGeom prst="ellipse">
              <a:avLst/>
            </a:prstGeom>
            <a:noFill/>
            <a:ln w="31750" cmpd="sng">
              <a:solidFill>
                <a:srgbClr val="FF00A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51771" r="18176" b="17919"/>
          <a:stretch/>
        </p:blipFill>
        <p:spPr>
          <a:xfrm>
            <a:off x="457200" y="4511655"/>
            <a:ext cx="2377456" cy="184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23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4-11-03 at 10.58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62" y="2219235"/>
            <a:ext cx="3941426" cy="2801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Data Cleaning is Hard</a:t>
            </a:r>
            <a:endParaRPr lang="en-US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F453668-BDB8-DC4B-AB9B-DABB58728B54}" type="slidenum">
              <a:rPr lang="en-US" smtClean="0"/>
              <a:t>9</a:t>
            </a:fld>
            <a:endParaRPr lang="en-US" dirty="0"/>
          </a:p>
        </p:txBody>
      </p:sp>
      <p:pic>
        <p:nvPicPr>
          <p:cNvPr id="23" name="Picture 22" descr="Screen Shot 2014-11-03 at 10.58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1" y="1361194"/>
            <a:ext cx="6942667" cy="1099381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311142" y="5230819"/>
            <a:ext cx="3436831" cy="1419011"/>
            <a:chOff x="4311142" y="5230819"/>
            <a:chExt cx="3436831" cy="1419011"/>
          </a:xfrm>
        </p:grpSpPr>
        <p:pic>
          <p:nvPicPr>
            <p:cNvPr id="26" name="pasted-image.pdf"/>
            <p:cNvPicPr/>
            <p:nvPr/>
          </p:nvPicPr>
          <p:blipFill rotWithShape="1">
            <a:blip r:embed="rId5">
              <a:extLst/>
            </a:blip>
            <a:srcRect t="35254"/>
            <a:stretch/>
          </p:blipFill>
          <p:spPr>
            <a:xfrm>
              <a:off x="4934041" y="5230819"/>
              <a:ext cx="2813932" cy="78364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4" name="Picture 23" descr="ios_homescreen_ico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1142" y="5860439"/>
              <a:ext cx="790301" cy="789391"/>
            </a:xfrm>
            <a:prstGeom prst="rect">
              <a:avLst/>
            </a:prstGeom>
          </p:spPr>
        </p:pic>
        <p:pic>
          <p:nvPicPr>
            <p:cNvPr id="25" name="Picture 24" descr="YouTube-logo-full_color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9" t="26608" r="15471" b="25223"/>
            <a:stretch/>
          </p:blipFill>
          <p:spPr>
            <a:xfrm>
              <a:off x="5509055" y="5898992"/>
              <a:ext cx="1463875" cy="635363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28" name="TextBox 27"/>
          <p:cNvSpPr txBox="1"/>
          <p:nvPr/>
        </p:nvSpPr>
        <p:spPr>
          <a:xfrm>
            <a:off x="259091" y="3140245"/>
            <a:ext cx="25580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/>
                <a:cs typeface="Helvetica"/>
              </a:rPr>
              <a:t>Costly</a:t>
            </a:r>
            <a:endParaRPr lang="en-US" sz="4200" b="1" dirty="0">
              <a:solidFill>
                <a:schemeClr val="accent6">
                  <a:lumMod val="40000"/>
                  <a:lumOff val="6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7313" y="3923880"/>
            <a:ext cx="46174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 smtClean="0">
                <a:solidFill>
                  <a:srgbClr val="CCFFCC"/>
                </a:solidFill>
                <a:latin typeface="Helvetica"/>
                <a:cs typeface="Helvetica"/>
              </a:rPr>
              <a:t>Domain-specific</a:t>
            </a:r>
            <a:endParaRPr lang="en-US" sz="4200" dirty="0" smtClean="0">
              <a:solidFill>
                <a:srgbClr val="CCFFCC"/>
              </a:solidFill>
              <a:latin typeface="Helvetica"/>
              <a:cs typeface="Helvetic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2419" y="2387470"/>
            <a:ext cx="45892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"/>
                <a:cs typeface="Helvetica"/>
              </a:rPr>
              <a:t>Time </a:t>
            </a:r>
            <a:r>
              <a:rPr lang="en-US" sz="42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Helvetica"/>
                <a:cs typeface="Helvetica"/>
              </a:rPr>
              <a:t>consuming</a:t>
            </a:r>
            <a:endParaRPr lang="en-US" sz="4200" b="1" dirty="0">
              <a:solidFill>
                <a:schemeClr val="accent2">
                  <a:lumMod val="40000"/>
                  <a:lumOff val="60000"/>
                </a:schemeClr>
              </a:solidFill>
              <a:latin typeface="Helvetica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111" y="4844081"/>
            <a:ext cx="2426850" cy="181667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269299" y="5153851"/>
            <a:ext cx="3907128" cy="1490656"/>
            <a:chOff x="3281905" y="2926579"/>
            <a:chExt cx="4371062" cy="1679695"/>
          </a:xfrm>
        </p:grpSpPr>
        <p:pic>
          <p:nvPicPr>
            <p:cNvPr id="14" name="Picture 13" descr="logo_mobileworks.gi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1544" y="4235789"/>
              <a:ext cx="2440368" cy="370485"/>
            </a:xfrm>
            <a:prstGeom prst="rect">
              <a:avLst/>
            </a:prstGeom>
          </p:spPr>
        </p:pic>
        <p:pic>
          <p:nvPicPr>
            <p:cNvPr id="15" name="Picture 14" descr="odesk.jpe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905" y="3729695"/>
              <a:ext cx="1679976" cy="617505"/>
            </a:xfrm>
            <a:prstGeom prst="rect">
              <a:avLst/>
            </a:prstGeom>
          </p:spPr>
        </p:pic>
        <p:pic>
          <p:nvPicPr>
            <p:cNvPr id="16" name="Picture 15" descr="Amazon-Mturk-Website-logo.png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143" b="25952"/>
            <a:stretch/>
          </p:blipFill>
          <p:spPr>
            <a:xfrm>
              <a:off x="3526917" y="2926579"/>
              <a:ext cx="4126050" cy="803116"/>
            </a:xfrm>
            <a:prstGeom prst="rect">
              <a:avLst/>
            </a:prstGeom>
          </p:spPr>
        </p:pic>
        <p:pic>
          <p:nvPicPr>
            <p:cNvPr id="17" name="Picture 16" descr="Samasource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881" y="3726057"/>
              <a:ext cx="2482494" cy="5097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556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10633</TotalTime>
  <Words>1361</Words>
  <Application>Microsoft Macintosh PowerPoint</Application>
  <PresentationFormat>On-screen Show (4:3)</PresentationFormat>
  <Paragraphs>314</Paragraphs>
  <Slides>29</Slides>
  <Notes>22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SampleClean: Bringing Data Cleaning into the BDAS 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Dirty Data is Ubiquitous</vt:lpstr>
      <vt:lpstr>Data Cleaning is Hard</vt:lpstr>
      <vt:lpstr>PowerPoint Presentation</vt:lpstr>
      <vt:lpstr>Can it Scale?</vt:lpstr>
      <vt:lpstr>Insight 1: Asynchrony Hides Latency</vt:lpstr>
      <vt:lpstr>Insight 2: Sampling Hides Scale</vt:lpstr>
      <vt:lpstr>PowerPoint Presentation</vt:lpstr>
      <vt:lpstr>PowerPoint Presentation</vt:lpstr>
      <vt:lpstr>SampleClean Data Flow</vt:lpstr>
      <vt:lpstr>The SampleClean Architecture</vt:lpstr>
      <vt:lpstr>The SampleClean Architecture</vt:lpstr>
      <vt:lpstr>Approximate Query Processing</vt:lpstr>
      <vt:lpstr>The SampleClean Architecture</vt:lpstr>
      <vt:lpstr>Crowds and Machines  Work Together</vt:lpstr>
      <vt:lpstr>Active Learning and Crowds</vt:lpstr>
      <vt:lpstr>Active Learning and Crowds</vt:lpstr>
      <vt:lpstr>The SampleClean Architecture</vt:lpstr>
      <vt:lpstr>Putting it all together:  Asynchronous Pipelines</vt:lpstr>
      <vt:lpstr>The SampleClean Architecture</vt:lpstr>
      <vt:lpstr>Great, Now What?</vt:lpstr>
      <vt:lpstr>Summary</vt:lpstr>
      <vt:lpstr>Asynchrony in Spark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Daniel Haas</dc:creator>
  <cp:lastModifiedBy>Daniel Haas</cp:lastModifiedBy>
  <cp:revision>180</cp:revision>
  <dcterms:created xsi:type="dcterms:W3CDTF">2014-10-31T17:21:40Z</dcterms:created>
  <dcterms:modified xsi:type="dcterms:W3CDTF">2014-11-21T01:14:55Z</dcterms:modified>
</cp:coreProperties>
</file>